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2" r:id="rId2"/>
  </p:sldMasterIdLst>
  <p:notesMasterIdLst>
    <p:notesMasterId r:id="rId20"/>
  </p:notesMasterIdLst>
  <p:sldIdLst>
    <p:sldId id="361" r:id="rId3"/>
    <p:sldId id="363" r:id="rId4"/>
    <p:sldId id="362" r:id="rId5"/>
    <p:sldId id="356" r:id="rId6"/>
    <p:sldId id="307" r:id="rId7"/>
    <p:sldId id="311" r:id="rId8"/>
    <p:sldId id="305" r:id="rId9"/>
    <p:sldId id="323" r:id="rId10"/>
    <p:sldId id="354" r:id="rId11"/>
    <p:sldId id="355" r:id="rId12"/>
    <p:sldId id="300" r:id="rId13"/>
    <p:sldId id="301" r:id="rId14"/>
    <p:sldId id="326" r:id="rId15"/>
    <p:sldId id="360" r:id="rId16"/>
    <p:sldId id="304" r:id="rId17"/>
    <p:sldId id="298" r:id="rId18"/>
    <p:sldId id="357" r:id="rId19"/>
  </p:sldIdLst>
  <p:sldSz cx="12399963" cy="6648450"/>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094">
          <p15:clr>
            <a:srgbClr val="A4A3A4"/>
          </p15:clr>
        </p15:guide>
        <p15:guide id="2" pos="3905">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 Olson" initials="SO" lastIdx="1" clrIdx="0">
    <p:extLst>
      <p:ext uri="{19B8F6BF-5375-455C-9EA6-DF929625EA0E}">
        <p15:presenceInfo xmlns:p15="http://schemas.microsoft.com/office/powerpoint/2012/main" userId="225ee5d6be26ae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a:srgbClr val="FFBE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9" autoAdjust="0"/>
    <p:restoredTop sz="76087" autoAdjust="0"/>
  </p:normalViewPr>
  <p:slideViewPr>
    <p:cSldViewPr snapToGrid="0">
      <p:cViewPr varScale="1">
        <p:scale>
          <a:sx n="54" d="100"/>
          <a:sy n="54" d="100"/>
        </p:scale>
        <p:origin x="1182" y="60"/>
      </p:cViewPr>
      <p:guideLst>
        <p:guide orient="horz" pos="2094"/>
        <p:guide pos="3905"/>
      </p:guideLst>
    </p:cSldViewPr>
  </p:slideViewPr>
  <p:notesTextViewPr>
    <p:cViewPr>
      <p:scale>
        <a:sx n="1" d="1"/>
        <a:sy n="1" d="1"/>
      </p:scale>
      <p:origin x="0" y="0"/>
    </p:cViewPr>
  </p:notesTextViewPr>
  <p:sorterViewPr>
    <p:cViewPr varScale="1">
      <p:scale>
        <a:sx n="100" d="100"/>
        <a:sy n="100" d="100"/>
      </p:scale>
      <p:origin x="0" y="-668"/>
    </p:cViewPr>
  </p:sorterViewPr>
  <p:notesViewPr>
    <p:cSldViewPr snapToGrid="0">
      <p:cViewPr>
        <p:scale>
          <a:sx n="90" d="100"/>
          <a:sy n="90" d="100"/>
        </p:scale>
        <p:origin x="-1206"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E5F664B-B80E-4225-ADE3-1E952A88C0B3}" type="datetimeFigureOut">
              <a:rPr lang="en-US" smtClean="0"/>
              <a:t>8/21/2024</a:t>
            </a:fld>
            <a:endParaRPr lang="en-US" dirty="0"/>
          </a:p>
        </p:txBody>
      </p:sp>
      <p:sp>
        <p:nvSpPr>
          <p:cNvPr id="4" name="Slide Image Placeholder 3"/>
          <p:cNvSpPr>
            <a:spLocks noGrp="1" noRot="1" noChangeAspect="1"/>
          </p:cNvSpPr>
          <p:nvPr>
            <p:ph type="sldImg" idx="2"/>
          </p:nvPr>
        </p:nvSpPr>
        <p:spPr>
          <a:xfrm>
            <a:off x="579438" y="1162050"/>
            <a:ext cx="585152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3C868A6-5811-4CA3-9874-25F3423E7B47}" type="slidenum">
              <a:rPr lang="en-US" smtClean="0"/>
              <a:t>‹#›</a:t>
            </a:fld>
            <a:endParaRPr lang="en-US" dirty="0"/>
          </a:p>
        </p:txBody>
      </p:sp>
    </p:spTree>
    <p:extLst>
      <p:ext uri="{BB962C8B-B14F-4D97-AF65-F5344CB8AC3E}">
        <p14:creationId xmlns:p14="http://schemas.microsoft.com/office/powerpoint/2010/main" val="1017738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polioeradication.org/who-we-ar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55344" y="609157"/>
            <a:ext cx="2925763" cy="1568450"/>
          </a:xfrm>
        </p:spPr>
      </p:sp>
      <p:sp>
        <p:nvSpPr>
          <p:cNvPr id="3" name="Notes Placeholder 2"/>
          <p:cNvSpPr>
            <a:spLocks noGrp="1"/>
          </p:cNvSpPr>
          <p:nvPr>
            <p:ph type="body" idx="1"/>
          </p:nvPr>
        </p:nvSpPr>
        <p:spPr>
          <a:xfrm>
            <a:off x="435429" y="2849526"/>
            <a:ext cx="6183085" cy="6177516"/>
          </a:xfrm>
        </p:spPr>
        <p:txBody>
          <a:bodyPr/>
          <a:lstStyle/>
          <a:p>
            <a:r>
              <a:rPr lang="en-US" sz="1800" b="1" dirty="0"/>
              <a:t>WELCOME  to the Rotary Club of Randolph  DISCOVER ROTARY EVENT!</a:t>
            </a:r>
          </a:p>
          <a:p>
            <a:endParaRPr lang="en-US" sz="1500" b="1" dirty="0"/>
          </a:p>
          <a:p>
            <a:r>
              <a:rPr lang="en-US" sz="1700" b="1" dirty="0"/>
              <a:t>Thank you for taking your valuable time to be with us today! </a:t>
            </a:r>
          </a:p>
          <a:p>
            <a:endParaRPr lang="en-US" sz="1700" b="1" dirty="0"/>
          </a:p>
          <a:p>
            <a:r>
              <a:rPr lang="en-US" sz="1700" b="1" dirty="0"/>
              <a:t>I name is Charles Allen. I’m the Membership Chair</a:t>
            </a:r>
            <a:r>
              <a:rPr lang="en-US" sz="1700" b="1" baseline="0" dirty="0"/>
              <a:t> of the </a:t>
            </a:r>
            <a:r>
              <a:rPr lang="en-US" sz="1700" b="1" dirty="0"/>
              <a:t>Rotary Club of Randolph, a Past Club President having served in 1999-2000  and a Past District Governor having served as DG in 2008-2009.</a:t>
            </a:r>
          </a:p>
          <a:p>
            <a:endParaRPr lang="en-US" sz="1700" b="1" dirty="0"/>
          </a:p>
          <a:p>
            <a:r>
              <a:rPr lang="en-US" sz="1700" b="1" dirty="0"/>
              <a:t>My career includes owning and operating a</a:t>
            </a:r>
            <a:r>
              <a:rPr lang="en-US" sz="1700" b="1" baseline="0" dirty="0"/>
              <a:t> contract manufacturing company, Allen Precision Industries, Inc from 1980 until 2006 and supporting the development of Allen Machine &amp; Fabrication since 2009 while my son and grandson and granddaughter lead the growth of this business.   </a:t>
            </a:r>
          </a:p>
          <a:p>
            <a:endParaRPr lang="en-US" sz="1700" b="1" baseline="0" dirty="0"/>
          </a:p>
          <a:p>
            <a:r>
              <a:rPr lang="en-US" sz="1700" b="1" dirty="0"/>
              <a:t>I joined Rotary in 1993 for Networking Opportunities</a:t>
            </a:r>
            <a:r>
              <a:rPr lang="en-US" sz="1700" b="1" baseline="0" dirty="0"/>
              <a:t> with the business professionals in Asheboro, NC. but the Rotary Friends, Fellowship and an amazing Network of Service opportunities in our community and around the world have kept me in Rotary for these past 31 years.   </a:t>
            </a:r>
          </a:p>
          <a:p>
            <a:endParaRPr lang="en-US" sz="1700" b="1" baseline="0" dirty="0"/>
          </a:p>
        </p:txBody>
      </p:sp>
      <p:sp>
        <p:nvSpPr>
          <p:cNvPr id="4" name="Slide Number Placeholder 3"/>
          <p:cNvSpPr>
            <a:spLocks noGrp="1"/>
          </p:cNvSpPr>
          <p:nvPr>
            <p:ph type="sldNum" sz="quarter" idx="5"/>
          </p:nvPr>
        </p:nvSpPr>
        <p:spPr/>
        <p:txBody>
          <a:bodyPr/>
          <a:lstStyle/>
          <a:p>
            <a:fld id="{03C868A6-5811-4CA3-9874-25F3423E7B47}" type="slidenum">
              <a:rPr lang="en-US" smtClean="0"/>
              <a:t>1</a:t>
            </a:fld>
            <a:endParaRPr lang="en-US" dirty="0"/>
          </a:p>
        </p:txBody>
      </p:sp>
    </p:spTree>
    <p:extLst>
      <p:ext uri="{BB962C8B-B14F-4D97-AF65-F5344CB8AC3E}">
        <p14:creationId xmlns:p14="http://schemas.microsoft.com/office/powerpoint/2010/main" val="429063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54188" y="693738"/>
            <a:ext cx="3335337" cy="1787525"/>
          </a:xfrm>
        </p:spPr>
      </p:sp>
      <p:sp>
        <p:nvSpPr>
          <p:cNvPr id="3" name="Notes Placeholder 2"/>
          <p:cNvSpPr>
            <a:spLocks noGrp="1"/>
          </p:cNvSpPr>
          <p:nvPr>
            <p:ph type="body" idx="1"/>
          </p:nvPr>
        </p:nvSpPr>
        <p:spPr>
          <a:xfrm>
            <a:off x="402771" y="2626243"/>
            <a:ext cx="6215743" cy="6283842"/>
          </a:xfrm>
        </p:spPr>
        <p:txBody>
          <a:bodyPr/>
          <a:lstStyle/>
          <a:p>
            <a:pPr marL="0" indent="0">
              <a:buFont typeface="Arial" pitchFamily="34" charset="0"/>
              <a:buNone/>
            </a:pPr>
            <a:r>
              <a:rPr lang="en-US" sz="1600" b="1" dirty="0"/>
              <a:t>INTRODUCTIONS:</a:t>
            </a:r>
          </a:p>
          <a:p>
            <a:pPr marL="0" indent="0">
              <a:buFont typeface="Arial" pitchFamily="34" charset="0"/>
              <a:buNone/>
            </a:pPr>
            <a:endParaRPr lang="en-US" sz="1000" b="1" dirty="0"/>
          </a:p>
          <a:p>
            <a:pPr marL="0" indent="0">
              <a:buFont typeface="Arial" pitchFamily="34" charset="0"/>
              <a:buNone/>
            </a:pPr>
            <a:r>
              <a:rPr lang="en-US" sz="1600" b="1" dirty="0"/>
              <a:t>I’ve just shared</a:t>
            </a:r>
            <a:r>
              <a:rPr lang="en-US" sz="1600" b="1" baseline="0" dirty="0"/>
              <a:t> with you my Name, Vocation and why I joined Rotary and Why I stay in Rotary. </a:t>
            </a:r>
          </a:p>
          <a:p>
            <a:pPr marL="0" indent="0">
              <a:buFont typeface="Arial" pitchFamily="34" charset="0"/>
              <a:buNone/>
            </a:pPr>
            <a:endParaRPr lang="en-US" sz="1000" b="1" dirty="0"/>
          </a:p>
          <a:p>
            <a:pPr marL="0" indent="0">
              <a:buFont typeface="Arial" pitchFamily="34" charset="0"/>
              <a:buNone/>
            </a:pPr>
            <a:r>
              <a:rPr lang="en-US" sz="1600" b="1" baseline="0" dirty="0"/>
              <a:t>I would like each of our Rotarians to share in about 30 seconds the following:  </a:t>
            </a:r>
            <a:endParaRPr lang="en-US" sz="1600" b="1" dirty="0"/>
          </a:p>
          <a:p>
            <a:pPr marL="171450" indent="-171450">
              <a:buFont typeface="Arial" pitchFamily="34" charset="0"/>
              <a:buChar char="•"/>
            </a:pPr>
            <a:endParaRPr lang="en-US" sz="1000" b="1" baseline="0" dirty="0"/>
          </a:p>
          <a:p>
            <a:pPr marL="514350" indent="-514350">
              <a:buFont typeface="+mj-lt"/>
              <a:buAutoNum type="arabicParenR"/>
            </a:pPr>
            <a:r>
              <a:rPr lang="en-US" sz="1600" b="1" dirty="0"/>
              <a:t>Your Name:</a:t>
            </a:r>
          </a:p>
          <a:p>
            <a:pPr marL="514350" indent="-514350">
              <a:buFont typeface="+mj-lt"/>
              <a:buAutoNum type="arabicParenR"/>
            </a:pPr>
            <a:endParaRPr lang="en-US" sz="1000" b="1" dirty="0"/>
          </a:p>
          <a:p>
            <a:pPr marL="514350" indent="-514350">
              <a:buFont typeface="+mj-lt"/>
              <a:buAutoNum type="arabicParenR"/>
            </a:pPr>
            <a:r>
              <a:rPr lang="en-US" sz="1600" b="1" dirty="0"/>
              <a:t>Vocation (or past, if retired):</a:t>
            </a:r>
          </a:p>
          <a:p>
            <a:pPr marL="514350" indent="-514350">
              <a:buFont typeface="+mj-lt"/>
              <a:buAutoNum type="arabicParenR"/>
            </a:pPr>
            <a:endParaRPr lang="en-US" sz="1000" b="1" dirty="0"/>
          </a:p>
          <a:p>
            <a:pPr marL="514350" indent="-514350">
              <a:buFont typeface="+mj-lt"/>
              <a:buAutoNum type="arabicParenR"/>
            </a:pPr>
            <a:r>
              <a:rPr lang="en-US" sz="1600" b="1" dirty="0"/>
              <a:t>"What attracted you to Rotary, and what's kept you in Rotary?“</a:t>
            </a:r>
          </a:p>
          <a:p>
            <a:endParaRPr lang="en-US" sz="1600" b="1" dirty="0"/>
          </a:p>
          <a:p>
            <a:r>
              <a:rPr lang="en-US" sz="1600" b="1" dirty="0"/>
              <a:t>Now,  I would like our Guests to share with us:</a:t>
            </a:r>
          </a:p>
          <a:p>
            <a:pPr marL="514350" indent="-514350">
              <a:buFont typeface="+mj-lt"/>
              <a:buAutoNum type="arabicParenR"/>
            </a:pPr>
            <a:endParaRPr lang="en-US" sz="1600" b="1" dirty="0"/>
          </a:p>
          <a:p>
            <a:pPr marL="800100" lvl="1" indent="-342900">
              <a:buFont typeface="+mj-lt"/>
              <a:buAutoNum type="arabicPeriod"/>
            </a:pPr>
            <a:r>
              <a:rPr lang="en-US" sz="1600" b="1" dirty="0"/>
              <a:t>Your Name:</a:t>
            </a:r>
          </a:p>
          <a:p>
            <a:pPr marL="514350" indent="-514350">
              <a:buFont typeface="+mj-lt"/>
              <a:buAutoNum type="arabicPeriod"/>
            </a:pPr>
            <a:endParaRPr lang="en-US" sz="1600" b="1" dirty="0"/>
          </a:p>
          <a:p>
            <a:pPr lvl="1"/>
            <a:r>
              <a:rPr lang="en-US" sz="1600" b="1" dirty="0"/>
              <a:t>2.  Vocation (or past, if retired):</a:t>
            </a:r>
          </a:p>
          <a:p>
            <a:pPr marL="514350" indent="-514350">
              <a:buFont typeface="+mj-lt"/>
              <a:buAutoNum type="arabicPeriod"/>
            </a:pPr>
            <a:endParaRPr lang="en-US" sz="1600" b="1" dirty="0"/>
          </a:p>
          <a:p>
            <a:pPr lvl="1"/>
            <a:r>
              <a:rPr lang="en-US" sz="1600" b="1" dirty="0"/>
              <a:t>3.  What sparked your interest to come to this DISCOVER ROTARY EVENT TODAY?</a:t>
            </a:r>
          </a:p>
          <a:p>
            <a:pPr marL="514350" indent="-514350">
              <a:buFont typeface="+mj-lt"/>
              <a:buAutoNum type="arabicPeriod"/>
            </a:pPr>
            <a:endParaRPr lang="en-US" sz="1600" b="1" dirty="0"/>
          </a:p>
          <a:p>
            <a:pPr marL="0" indent="0">
              <a:buFont typeface="+mj-lt"/>
              <a:buNone/>
            </a:pPr>
            <a:r>
              <a:rPr lang="en-US" sz="1600" b="1" dirty="0"/>
              <a:t>You</a:t>
            </a:r>
            <a:r>
              <a:rPr lang="en-US" sz="1600" b="1" baseline="0" dirty="0"/>
              <a:t> are here today because you were invited,</a:t>
            </a:r>
            <a:r>
              <a:rPr lang="en-US" sz="1600" b="1" dirty="0"/>
              <a:t> but you </a:t>
            </a:r>
            <a:r>
              <a:rPr lang="en-US" sz="1600" b="1" baseline="0" dirty="0"/>
              <a:t>may asking, </a:t>
            </a:r>
          </a:p>
          <a:p>
            <a:pPr marL="0" indent="0">
              <a:buFont typeface="+mj-lt"/>
              <a:buNone/>
            </a:pPr>
            <a:endParaRPr lang="en-US" sz="1000" b="1" dirty="0"/>
          </a:p>
          <a:p>
            <a:pPr marL="0" indent="0" algn="ctr">
              <a:buFont typeface="+mj-lt"/>
              <a:buNone/>
            </a:pPr>
            <a:r>
              <a:rPr lang="en-US" sz="2400" b="1" baseline="0" dirty="0"/>
              <a:t>“What is Rotary?”  </a:t>
            </a:r>
          </a:p>
          <a:p>
            <a:pPr marL="0" indent="0">
              <a:buFont typeface="+mj-lt"/>
              <a:buNone/>
            </a:pPr>
            <a:endParaRPr lang="en-US" sz="1600" b="1" baseline="0" dirty="0"/>
          </a:p>
        </p:txBody>
      </p:sp>
      <p:sp>
        <p:nvSpPr>
          <p:cNvPr id="4" name="Slide Number Placeholder 3"/>
          <p:cNvSpPr>
            <a:spLocks noGrp="1"/>
          </p:cNvSpPr>
          <p:nvPr>
            <p:ph type="sldNum" sz="quarter" idx="5"/>
          </p:nvPr>
        </p:nvSpPr>
        <p:spPr/>
        <p:txBody>
          <a:bodyPr/>
          <a:lstStyle/>
          <a:p>
            <a:fld id="{03C868A6-5811-4CA3-9874-25F3423E7B47}" type="slidenum">
              <a:rPr lang="en-US" smtClean="0"/>
              <a:t>2</a:t>
            </a:fld>
            <a:endParaRPr lang="en-US" dirty="0"/>
          </a:p>
        </p:txBody>
      </p:sp>
    </p:spTree>
    <p:extLst>
      <p:ext uri="{BB962C8B-B14F-4D97-AF65-F5344CB8AC3E}">
        <p14:creationId xmlns:p14="http://schemas.microsoft.com/office/powerpoint/2010/main" val="2546551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0138" y="1182688"/>
            <a:ext cx="4095750" cy="2197100"/>
          </a:xfrm>
        </p:spPr>
      </p:sp>
      <p:sp>
        <p:nvSpPr>
          <p:cNvPr id="3" name="Notes Placeholder 2"/>
          <p:cNvSpPr>
            <a:spLocks noGrp="1"/>
          </p:cNvSpPr>
          <p:nvPr>
            <p:ph type="body" idx="1"/>
          </p:nvPr>
        </p:nvSpPr>
        <p:spPr>
          <a:xfrm>
            <a:off x="701040" y="3540642"/>
            <a:ext cx="5608320" cy="459370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OBJECTIVES</a:t>
            </a:r>
          </a:p>
          <a:p>
            <a:pPr lvl="0"/>
            <a:endParaRPr lang="en-US" sz="1800" b="1" dirty="0"/>
          </a:p>
          <a:p>
            <a:pPr lvl="0"/>
            <a:r>
              <a:rPr lang="en-US" sz="1800" b="1" dirty="0">
                <a:solidFill>
                  <a:prstClr val="black"/>
                </a:solidFill>
              </a:rPr>
              <a:t>I think it best to answer that question by telling you:</a:t>
            </a:r>
          </a:p>
          <a:p>
            <a:pPr lvl="0"/>
            <a:endParaRPr lang="en-US" sz="1800" b="1" dirty="0">
              <a:solidFill>
                <a:prstClr val="black"/>
              </a:solidFill>
            </a:endParaRPr>
          </a:p>
          <a:p>
            <a:pPr lvl="0"/>
            <a:r>
              <a:rPr lang="en-US" sz="2400" b="1" dirty="0">
                <a:solidFill>
                  <a:prstClr val="black"/>
                </a:solidFill>
              </a:rPr>
              <a:t>	Who We Are!</a:t>
            </a:r>
          </a:p>
          <a:p>
            <a:pPr lvl="0"/>
            <a:endParaRPr lang="en-US" sz="1800" b="1" dirty="0">
              <a:solidFill>
                <a:prstClr val="black"/>
              </a:solidFill>
            </a:endParaRPr>
          </a:p>
          <a:p>
            <a:pPr lvl="0"/>
            <a:r>
              <a:rPr lang="en-US" sz="1800" b="1" dirty="0">
                <a:solidFill>
                  <a:prstClr val="black"/>
                </a:solidFill>
              </a:rPr>
              <a:t>	</a:t>
            </a:r>
            <a:r>
              <a:rPr lang="en-US" sz="2400" b="1" dirty="0">
                <a:solidFill>
                  <a:prstClr val="black"/>
                </a:solidFill>
              </a:rPr>
              <a:t>What We Do!  </a:t>
            </a:r>
          </a:p>
          <a:p>
            <a:pPr lvl="0"/>
            <a:endParaRPr lang="en-US" sz="1800" b="1" dirty="0">
              <a:solidFill>
                <a:prstClr val="black"/>
              </a:solidFill>
            </a:endParaRPr>
          </a:p>
          <a:p>
            <a:pPr lvl="0"/>
            <a:r>
              <a:rPr lang="en-US" sz="1800" b="1" dirty="0">
                <a:solidFill>
                  <a:prstClr val="black"/>
                </a:solidFill>
              </a:rPr>
              <a:t>	            And  Sharing with you </a:t>
            </a:r>
          </a:p>
          <a:p>
            <a:pPr lvl="0"/>
            <a:endParaRPr lang="en-US" sz="1800" b="1" dirty="0">
              <a:solidFill>
                <a:prstClr val="black"/>
              </a:solidFill>
            </a:endParaRPr>
          </a:p>
          <a:p>
            <a:pPr lvl="0"/>
            <a:r>
              <a:rPr lang="en-US" sz="1800" b="1" dirty="0">
                <a:solidFill>
                  <a:prstClr val="black"/>
                </a:solidFill>
              </a:rPr>
              <a:t>	</a:t>
            </a:r>
            <a:r>
              <a:rPr lang="en-US" sz="2400" b="1" dirty="0">
                <a:solidFill>
                  <a:prstClr val="black"/>
                </a:solidFill>
              </a:rPr>
              <a:t>The Benefits of Being a Rotarian </a:t>
            </a:r>
          </a:p>
          <a:p>
            <a:pPr lvl="0"/>
            <a:endParaRPr lang="en-US" sz="1800" b="1" dirty="0">
              <a:solidFill>
                <a:prstClr val="black"/>
              </a:solidFill>
            </a:endParaRPr>
          </a:p>
        </p:txBody>
      </p:sp>
      <p:sp>
        <p:nvSpPr>
          <p:cNvPr id="4" name="Slide Number Placeholder 3"/>
          <p:cNvSpPr>
            <a:spLocks noGrp="1"/>
          </p:cNvSpPr>
          <p:nvPr>
            <p:ph type="sldNum" sz="quarter" idx="10"/>
          </p:nvPr>
        </p:nvSpPr>
        <p:spPr/>
        <p:txBody>
          <a:bodyPr/>
          <a:lstStyle/>
          <a:p>
            <a:fld id="{03C868A6-5811-4CA3-9874-25F3423E7B47}" type="slidenum">
              <a:rPr lang="en-US" smtClean="0"/>
              <a:t>3</a:t>
            </a:fld>
            <a:endParaRPr lang="en-US" dirty="0"/>
          </a:p>
        </p:txBody>
      </p:sp>
    </p:spTree>
    <p:extLst>
      <p:ext uri="{BB962C8B-B14F-4D97-AF65-F5344CB8AC3E}">
        <p14:creationId xmlns:p14="http://schemas.microsoft.com/office/powerpoint/2010/main" val="1838099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0999" y="4473892"/>
            <a:ext cx="6193971" cy="3660458"/>
          </a:xfrm>
        </p:spPr>
        <p:txBody>
          <a:bodyPr/>
          <a:lstStyle/>
          <a:p>
            <a:pPr marL="0" indent="0">
              <a:buFont typeface="Arial" pitchFamily="34" charset="0"/>
              <a:buNone/>
            </a:pPr>
            <a:r>
              <a:rPr lang="en-US" sz="1500" b="1" dirty="0"/>
              <a:t>ROTARY</a:t>
            </a:r>
            <a:r>
              <a:rPr lang="en-US" sz="1500" b="1" baseline="0" dirty="0"/>
              <a:t> – WHO WE ARE</a:t>
            </a:r>
          </a:p>
          <a:p>
            <a:pPr marL="171450" indent="-171450">
              <a:buFont typeface="Arial" pitchFamily="34" charset="0"/>
              <a:buChar char="•"/>
            </a:pPr>
            <a:endParaRPr lang="en-US" sz="1500" b="1" baseline="0" dirty="0"/>
          </a:p>
          <a:p>
            <a:pPr marL="171450" indent="-171450">
              <a:buFont typeface="Arial" pitchFamily="34" charset="0"/>
              <a:buChar char="•"/>
            </a:pPr>
            <a:r>
              <a:rPr lang="en-US" sz="1500" b="1" dirty="0"/>
              <a:t>Rotary is a membership organization and </a:t>
            </a:r>
            <a:r>
              <a:rPr lang="en-US" sz="1500" b="1" u="sng" dirty="0"/>
              <a:t>SERVICE </a:t>
            </a:r>
            <a:r>
              <a:rPr lang="en-US" sz="1500" b="1" u="none" baseline="0" dirty="0"/>
              <a:t> is our Product to our communities locall</a:t>
            </a:r>
            <a:r>
              <a:rPr lang="en-US" sz="1500" b="1" dirty="0"/>
              <a:t>y </a:t>
            </a:r>
            <a:r>
              <a:rPr lang="en-US" sz="1500" b="1" u="none" baseline="0" dirty="0"/>
              <a:t>and around the world. </a:t>
            </a:r>
            <a:endParaRPr lang="en-US" sz="1500" b="1" dirty="0"/>
          </a:p>
          <a:p>
            <a:pPr marL="171450" indent="-171450">
              <a:buFont typeface="Arial" pitchFamily="34" charset="0"/>
              <a:buChar char="•"/>
            </a:pPr>
            <a:endParaRPr lang="en-US" sz="1500" b="1" dirty="0"/>
          </a:p>
          <a:p>
            <a:pPr marL="171450" indent="-171450">
              <a:buFont typeface="Arial" pitchFamily="34" charset="0"/>
              <a:buChar char="•"/>
            </a:pPr>
            <a:r>
              <a:rPr lang="en-US" sz="1500" b="1" dirty="0"/>
              <a:t>We are a global network of 1.4 million neighbors, friends, business leaders, and problem</a:t>
            </a:r>
            <a:r>
              <a:rPr lang="en-US" sz="1500" b="1" baseline="0" dirty="0"/>
              <a:t> solvers in over 46,000 clubs in over 220 countries around the world. </a:t>
            </a:r>
            <a:endParaRPr lang="en-US" sz="1500" b="1" dirty="0"/>
          </a:p>
          <a:p>
            <a:pPr marL="171450" indent="-171450">
              <a:buFont typeface="Arial" pitchFamily="34" charset="0"/>
              <a:buChar char="•"/>
            </a:pPr>
            <a:endParaRPr lang="en-US" sz="1500" b="1" dirty="0"/>
          </a:p>
          <a:p>
            <a:pPr marL="171450" indent="-171450">
              <a:buFont typeface="Arial" pitchFamily="34" charset="0"/>
              <a:buChar char="•"/>
            </a:pPr>
            <a:r>
              <a:rPr lang="en-US" sz="1500" b="1" dirty="0"/>
              <a:t>We do humanitarian service projects and encourage high ethical standards</a:t>
            </a:r>
            <a:r>
              <a:rPr lang="en-US" sz="1500" b="1" baseline="0" dirty="0"/>
              <a:t> while striving for </a:t>
            </a:r>
            <a:r>
              <a:rPr lang="en-US" sz="1500" b="1" dirty="0"/>
              <a:t>goodwill and peace in the world. </a:t>
            </a:r>
          </a:p>
          <a:p>
            <a:pPr marL="171450" indent="-171450">
              <a:buFont typeface="Arial" pitchFamily="34" charset="0"/>
              <a:buChar char="•"/>
            </a:pPr>
            <a:endParaRPr lang="en-US" sz="1500" b="1" dirty="0"/>
          </a:p>
          <a:p>
            <a:pPr marL="171450" indent="-171450">
              <a:buFont typeface="Arial" pitchFamily="34" charset="0"/>
              <a:buChar char="•"/>
            </a:pPr>
            <a:r>
              <a:rPr lang="en-US" sz="1500" b="1" dirty="0"/>
              <a:t>Our motto is “Service Above Self”.</a:t>
            </a:r>
          </a:p>
        </p:txBody>
      </p:sp>
      <p:sp>
        <p:nvSpPr>
          <p:cNvPr id="4" name="Slide Number Placeholder 3"/>
          <p:cNvSpPr>
            <a:spLocks noGrp="1"/>
          </p:cNvSpPr>
          <p:nvPr>
            <p:ph type="sldNum" sz="quarter" idx="5"/>
          </p:nvPr>
        </p:nvSpPr>
        <p:spPr/>
        <p:txBody>
          <a:bodyPr/>
          <a:lstStyle/>
          <a:p>
            <a:fld id="{03C868A6-5811-4CA3-9874-25F3423E7B47}" type="slidenum">
              <a:rPr lang="en-US" smtClean="0"/>
              <a:t>4</a:t>
            </a:fld>
            <a:endParaRPr lang="en-US" dirty="0"/>
          </a:p>
        </p:txBody>
      </p:sp>
    </p:spTree>
    <p:extLst>
      <p:ext uri="{BB962C8B-B14F-4D97-AF65-F5344CB8AC3E}">
        <p14:creationId xmlns:p14="http://schemas.microsoft.com/office/powerpoint/2010/main" val="2546551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1" dirty="0"/>
          </a:p>
          <a:p>
            <a:r>
              <a:rPr lang="en-US" sz="1500" b="1" dirty="0"/>
              <a:t>Who We Are!</a:t>
            </a:r>
          </a:p>
          <a:p>
            <a:endParaRPr lang="en-US" sz="1500" b="1" dirty="0"/>
          </a:p>
          <a:p>
            <a:r>
              <a:rPr lang="en-US" sz="1500" b="1" dirty="0"/>
              <a:t>ROTARY</a:t>
            </a:r>
            <a:r>
              <a:rPr lang="en-US" sz="1500" b="1" baseline="0" dirty="0"/>
              <a:t> HAS A 119 YEAR HISTORY OF SERVICE. </a:t>
            </a:r>
            <a:endParaRPr lang="en-US" sz="1500" b="1" dirty="0"/>
          </a:p>
          <a:p>
            <a:endParaRPr lang="en-US" sz="1500" b="1" dirty="0"/>
          </a:p>
          <a:p>
            <a:r>
              <a:rPr lang="en-US" sz="1500" b="1" dirty="0"/>
              <a:t>In 1905 Paul Harris, an attorney in Chicago gathered 3 friends &amp; business associates for Networking,</a:t>
            </a:r>
            <a:r>
              <a:rPr lang="en-US" sz="1500" b="1" baseline="0" dirty="0"/>
              <a:t> F</a:t>
            </a:r>
            <a:r>
              <a:rPr lang="en-US" sz="1500" b="1" dirty="0"/>
              <a:t>ellowship and Relationship Building. </a:t>
            </a:r>
          </a:p>
          <a:p>
            <a:endParaRPr lang="en-US" sz="1500" b="1" dirty="0"/>
          </a:p>
          <a:p>
            <a:r>
              <a:rPr lang="en-US" sz="1500" b="1" dirty="0"/>
              <a:t>Meetings were rotated from office to office and that’s how Rotary got its name.</a:t>
            </a:r>
          </a:p>
        </p:txBody>
      </p:sp>
      <p:sp>
        <p:nvSpPr>
          <p:cNvPr id="4" name="Slide Number Placeholder 3"/>
          <p:cNvSpPr>
            <a:spLocks noGrp="1"/>
          </p:cNvSpPr>
          <p:nvPr>
            <p:ph type="sldNum" sz="quarter" idx="5"/>
          </p:nvPr>
        </p:nvSpPr>
        <p:spPr/>
        <p:txBody>
          <a:bodyPr/>
          <a:lstStyle/>
          <a:p>
            <a:fld id="{03C868A6-5811-4CA3-9874-25F3423E7B47}" type="slidenum">
              <a:rPr lang="en-US" smtClean="0"/>
              <a:t>5</a:t>
            </a:fld>
            <a:endParaRPr lang="en-US" dirty="0"/>
          </a:p>
        </p:txBody>
      </p:sp>
    </p:spTree>
    <p:extLst>
      <p:ext uri="{BB962C8B-B14F-4D97-AF65-F5344CB8AC3E}">
        <p14:creationId xmlns:p14="http://schemas.microsoft.com/office/powerpoint/2010/main" val="3095200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1" y="4473892"/>
            <a:ext cx="6193970" cy="3660458"/>
          </a:xfrm>
        </p:spPr>
        <p:txBody>
          <a:bodyPr/>
          <a:lstStyle/>
          <a:p>
            <a:r>
              <a:rPr lang="en-US" sz="1500" b="1" dirty="0"/>
              <a:t>Who We Are!</a:t>
            </a:r>
          </a:p>
          <a:p>
            <a:endParaRPr lang="en-US" sz="1500" b="1" dirty="0"/>
          </a:p>
          <a:p>
            <a:r>
              <a:rPr lang="en-US" sz="1500" b="1" dirty="0"/>
              <a:t>Rotary’s Core Values</a:t>
            </a:r>
            <a:r>
              <a:rPr lang="en-US" sz="1500" b="1" baseline="0" dirty="0"/>
              <a:t> </a:t>
            </a:r>
            <a:r>
              <a:rPr lang="en-US" sz="1500" b="1" dirty="0"/>
              <a:t> of</a:t>
            </a:r>
            <a:r>
              <a:rPr lang="en-US" sz="1500" b="1" baseline="0" dirty="0"/>
              <a:t> INTEGRITY, FELLOWSHIP, LEADERSHIP , DIVERSITY AND SERVICE </a:t>
            </a:r>
            <a:r>
              <a:rPr lang="en-US" sz="1500" b="1" dirty="0"/>
              <a:t>have </a:t>
            </a:r>
            <a:r>
              <a:rPr lang="en-US" sz="1500" b="1" baseline="0" dirty="0"/>
              <a:t>continued </a:t>
            </a:r>
            <a:r>
              <a:rPr lang="en-US" sz="1500" b="1" dirty="0"/>
              <a:t>since</a:t>
            </a:r>
            <a:r>
              <a:rPr lang="en-US" sz="1500" b="1" baseline="0" dirty="0"/>
              <a:t> </a:t>
            </a:r>
            <a:r>
              <a:rPr lang="en-US" sz="1500" b="1" dirty="0"/>
              <a:t>Rotary was founded in 1905. </a:t>
            </a:r>
          </a:p>
          <a:p>
            <a:endParaRPr lang="en-US" sz="1500" b="1" dirty="0"/>
          </a:p>
          <a:p>
            <a:r>
              <a:rPr lang="en-US" sz="1500" b="1" dirty="0"/>
              <a:t>Since 1932</a:t>
            </a:r>
            <a:r>
              <a:rPr lang="en-US" sz="1500" b="1" baseline="0" dirty="0"/>
              <a:t> </a:t>
            </a:r>
            <a:r>
              <a:rPr lang="en-US" sz="1500" b="1" dirty="0"/>
              <a:t>The Four Way Test O</a:t>
            </a:r>
            <a:r>
              <a:rPr lang="en-US" sz="1500" b="1" baseline="0" dirty="0"/>
              <a:t>f the Things We Think, Say, or Do </a:t>
            </a:r>
            <a:r>
              <a:rPr lang="en-US" sz="1500" b="1" dirty="0"/>
              <a:t>has been used by Rotarians as the standard</a:t>
            </a:r>
            <a:r>
              <a:rPr lang="en-US" sz="1500" b="1" baseline="0" dirty="0"/>
              <a:t> in business ethics and </a:t>
            </a:r>
            <a:r>
              <a:rPr lang="en-US" sz="1500" b="1" dirty="0"/>
              <a:t>personal relationships</a:t>
            </a:r>
            <a:r>
              <a:rPr lang="en-US" sz="1500" b="1" baseline="0" dirty="0"/>
              <a:t> that can </a:t>
            </a:r>
            <a:r>
              <a:rPr lang="en-US" sz="1500" b="1" dirty="0"/>
              <a:t>be applied every aspect of life by asking four simple questions…</a:t>
            </a:r>
          </a:p>
          <a:p>
            <a:endParaRPr lang="en-US" sz="1500" b="1" dirty="0"/>
          </a:p>
          <a:p>
            <a:pPr marL="342900" indent="-342900">
              <a:buFont typeface="+mj-lt"/>
              <a:buAutoNum type="arabicPeriod"/>
            </a:pPr>
            <a:r>
              <a:rPr lang="en-US" sz="1500" b="1" dirty="0"/>
              <a:t>Is it the TRUTH, </a:t>
            </a:r>
          </a:p>
          <a:p>
            <a:pPr marL="342900" indent="-342900">
              <a:buFont typeface="+mj-lt"/>
              <a:buAutoNum type="arabicPeriod"/>
            </a:pPr>
            <a:endParaRPr lang="en-US" sz="1500" b="1" dirty="0"/>
          </a:p>
          <a:p>
            <a:pPr marL="342900" indent="-342900">
              <a:buFont typeface="+mj-lt"/>
              <a:buAutoNum type="arabicPeriod"/>
            </a:pPr>
            <a:r>
              <a:rPr lang="en-US" sz="1500" b="1" dirty="0"/>
              <a:t>Is it FAIR to all concerned, </a:t>
            </a:r>
          </a:p>
          <a:p>
            <a:pPr marL="342900" indent="-342900">
              <a:buFont typeface="+mj-lt"/>
              <a:buAutoNum type="arabicPeriod"/>
            </a:pPr>
            <a:endParaRPr lang="en-US" sz="1500" b="1" dirty="0"/>
          </a:p>
          <a:p>
            <a:pPr marL="342900" indent="-342900">
              <a:buFont typeface="+mj-lt"/>
              <a:buAutoNum type="arabicPeriod"/>
            </a:pPr>
            <a:r>
              <a:rPr lang="en-US" sz="1500" b="1" dirty="0"/>
              <a:t>Will it build GOODWILL and BETTER FRIENDSHIPS, </a:t>
            </a:r>
          </a:p>
          <a:p>
            <a:pPr marL="342900" indent="-342900">
              <a:buFont typeface="+mj-lt"/>
              <a:buAutoNum type="arabicPeriod"/>
            </a:pPr>
            <a:endParaRPr lang="en-US" sz="1500" b="1" dirty="0"/>
          </a:p>
          <a:p>
            <a:pPr marL="342900" indent="-342900">
              <a:buFont typeface="+mj-lt"/>
              <a:buAutoNum type="arabicPeriod"/>
            </a:pPr>
            <a:r>
              <a:rPr lang="en-US" sz="1500" b="1" dirty="0"/>
              <a:t>Will it be BENEFICIAL to all concerned. </a:t>
            </a:r>
          </a:p>
          <a:p>
            <a:pPr marL="342900" indent="-342900">
              <a:buFont typeface="+mj-lt"/>
              <a:buAutoNum type="arabicPeriod"/>
            </a:pPr>
            <a:endParaRPr lang="en-US" sz="1400" b="1" dirty="0"/>
          </a:p>
        </p:txBody>
      </p:sp>
      <p:sp>
        <p:nvSpPr>
          <p:cNvPr id="4" name="Slide Number Placeholder 3"/>
          <p:cNvSpPr>
            <a:spLocks noGrp="1"/>
          </p:cNvSpPr>
          <p:nvPr>
            <p:ph type="sldNum" sz="quarter" idx="5"/>
          </p:nvPr>
        </p:nvSpPr>
        <p:spPr/>
        <p:txBody>
          <a:bodyPr/>
          <a:lstStyle/>
          <a:p>
            <a:fld id="{03C868A6-5811-4CA3-9874-25F3423E7B47}" type="slidenum">
              <a:rPr lang="en-US" smtClean="0"/>
              <a:t>6</a:t>
            </a:fld>
            <a:endParaRPr lang="en-US" dirty="0"/>
          </a:p>
        </p:txBody>
      </p:sp>
    </p:spTree>
    <p:extLst>
      <p:ext uri="{BB962C8B-B14F-4D97-AF65-F5344CB8AC3E}">
        <p14:creationId xmlns:p14="http://schemas.microsoft.com/office/powerpoint/2010/main" val="510435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3657" y="4473892"/>
            <a:ext cx="6139543" cy="3660458"/>
          </a:xfrm>
        </p:spPr>
        <p:txBody>
          <a:bodyPr/>
          <a:lstStyle/>
          <a:p>
            <a:r>
              <a:rPr lang="en-US" sz="1500" b="1" dirty="0"/>
              <a:t>WHAT WE DO!</a:t>
            </a:r>
            <a:endParaRPr lang="en-US" sz="1500" b="1" baseline="0" dirty="0"/>
          </a:p>
          <a:p>
            <a:endParaRPr lang="en-US" sz="1500" b="1" baseline="0" dirty="0"/>
          </a:p>
          <a:p>
            <a:r>
              <a:rPr lang="en-US" sz="1500" b="1" dirty="0"/>
              <a:t>TOGETHER</a:t>
            </a:r>
            <a:r>
              <a:rPr lang="en-US" sz="1500" b="1" baseline="0" dirty="0"/>
              <a:t>, WE: FIGHT HUNGER, CONNECT, INSPIRE, TRANSFORM, BUILD WELLS, Work to END POLIO! </a:t>
            </a:r>
            <a:endParaRPr lang="en-US" sz="1500" b="1" dirty="0"/>
          </a:p>
          <a:p>
            <a:endParaRPr lang="en-US" sz="1500" b="1" dirty="0"/>
          </a:p>
          <a:p>
            <a:r>
              <a:rPr lang="en-US" sz="1500" b="1" dirty="0"/>
              <a:t> We are the largest, most financially sound membership organization </a:t>
            </a:r>
          </a:p>
          <a:p>
            <a:endParaRPr lang="en-US" sz="1500" b="1" dirty="0"/>
          </a:p>
          <a:p>
            <a:r>
              <a:rPr lang="en-US" sz="1500" b="1" dirty="0"/>
              <a:t>whose logo is recognized in more countries than any other in the world. </a:t>
            </a:r>
          </a:p>
          <a:p>
            <a:endParaRPr lang="en-US" sz="1500" b="1" dirty="0"/>
          </a:p>
          <a:p>
            <a:r>
              <a:rPr lang="en-US" sz="1500" b="1" dirty="0"/>
              <a:t>Every minute of every day We Feed, House, Vaccinate, Educate, Advocate,</a:t>
            </a:r>
          </a:p>
          <a:p>
            <a:endParaRPr lang="en-US" sz="1500" b="1" dirty="0"/>
          </a:p>
          <a:p>
            <a:r>
              <a:rPr lang="en-US" sz="1500" b="1" dirty="0"/>
              <a:t>Comfort and Provide Services</a:t>
            </a:r>
            <a:r>
              <a:rPr lang="en-US" sz="1500" b="1" baseline="0" dirty="0"/>
              <a:t> in our communities locally and around the world! </a:t>
            </a:r>
            <a:r>
              <a:rPr lang="en-US" sz="1500" b="1" dirty="0"/>
              <a:t> </a:t>
            </a:r>
          </a:p>
        </p:txBody>
      </p:sp>
      <p:sp>
        <p:nvSpPr>
          <p:cNvPr id="4" name="Slide Number Placeholder 3"/>
          <p:cNvSpPr>
            <a:spLocks noGrp="1"/>
          </p:cNvSpPr>
          <p:nvPr>
            <p:ph type="sldNum" sz="quarter" idx="5"/>
          </p:nvPr>
        </p:nvSpPr>
        <p:spPr/>
        <p:txBody>
          <a:bodyPr/>
          <a:lstStyle/>
          <a:p>
            <a:fld id="{03C868A6-5811-4CA3-9874-25F3423E7B47}" type="slidenum">
              <a:rPr lang="en-US" smtClean="0"/>
              <a:t>7</a:t>
            </a:fld>
            <a:endParaRPr lang="en-US" dirty="0"/>
          </a:p>
        </p:txBody>
      </p:sp>
    </p:spTree>
    <p:extLst>
      <p:ext uri="{BB962C8B-B14F-4D97-AF65-F5344CB8AC3E}">
        <p14:creationId xmlns:p14="http://schemas.microsoft.com/office/powerpoint/2010/main" val="2869047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5685" y="4473892"/>
            <a:ext cx="6335485" cy="3660458"/>
          </a:xfrm>
        </p:spPr>
        <p:txBody>
          <a:bodyPr/>
          <a:lstStyle/>
          <a:p>
            <a:r>
              <a:rPr lang="en-US" sz="1500" b="1" dirty="0"/>
              <a:t>Rotary’s non-profit foundation,</a:t>
            </a:r>
            <a:r>
              <a:rPr lang="en-US" sz="1500" b="1" baseline="0" dirty="0"/>
              <a:t> The Rotary Foundation </a:t>
            </a:r>
            <a:r>
              <a:rPr lang="en-US" sz="1500" b="1" dirty="0"/>
              <a:t>focuses on “Doing Good in the World” as it promotes world understanding and peace. </a:t>
            </a:r>
          </a:p>
          <a:p>
            <a:endParaRPr lang="en-US" sz="1500" b="1" dirty="0"/>
          </a:p>
          <a:p>
            <a:r>
              <a:rPr lang="en-US" sz="1500" b="1" dirty="0"/>
              <a:t>It has</a:t>
            </a:r>
            <a:r>
              <a:rPr lang="en-US" sz="1500" b="1" baseline="0" dirty="0"/>
              <a:t> received from CHARITY NAVAGATOR  their highest rating of  Four Star for 15 consecutive years. </a:t>
            </a:r>
          </a:p>
          <a:p>
            <a:endParaRPr lang="en-US" sz="1500" b="1" baseline="0" dirty="0"/>
          </a:p>
          <a:p>
            <a:r>
              <a:rPr lang="en-US" sz="1500" b="1" baseline="0" dirty="0"/>
              <a:t>It has earned this recognition for adhering to sector best practices and executing its mission in a financially efficient way, demonstrating both strong financial health and commitment to accountability and transparency.</a:t>
            </a:r>
          </a:p>
          <a:p>
            <a:endParaRPr lang="en-US" sz="1500"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t>Since it was founded at the 1917 Convention</a:t>
            </a:r>
            <a:r>
              <a:rPr lang="en-US" sz="1500" b="1" baseline="0" dirty="0"/>
              <a:t>, </a:t>
            </a:r>
            <a:r>
              <a:rPr lang="en-US" sz="1500" b="1" dirty="0"/>
              <a:t> more than 107 years ago, the Foundation has spent more than $4 billion on life-changing, sustainable projects that support our Seven (7)</a:t>
            </a:r>
            <a:r>
              <a:rPr lang="en-US" sz="1500" b="1" baseline="0" dirty="0"/>
              <a:t> Causes. </a:t>
            </a:r>
            <a:r>
              <a:rPr lang="en-US" sz="1500" b="1" dirty="0"/>
              <a:t> </a:t>
            </a:r>
          </a:p>
          <a:p>
            <a:endParaRPr lang="en-US" sz="1400" b="1" baseline="0" dirty="0"/>
          </a:p>
          <a:p>
            <a:endParaRPr lang="en-US" sz="1400" b="1" baseline="0" dirty="0"/>
          </a:p>
          <a:p>
            <a:endParaRPr lang="en-US" sz="1400" b="1" dirty="0"/>
          </a:p>
        </p:txBody>
      </p:sp>
      <p:sp>
        <p:nvSpPr>
          <p:cNvPr id="4" name="Slide Number Placeholder 3"/>
          <p:cNvSpPr>
            <a:spLocks noGrp="1"/>
          </p:cNvSpPr>
          <p:nvPr>
            <p:ph type="sldNum" sz="quarter" idx="5"/>
          </p:nvPr>
        </p:nvSpPr>
        <p:spPr/>
        <p:txBody>
          <a:bodyPr/>
          <a:lstStyle/>
          <a:p>
            <a:fld id="{03C868A6-5811-4CA3-9874-25F3423E7B47}" type="slidenum">
              <a:rPr lang="en-US" smtClean="0"/>
              <a:t>8</a:t>
            </a:fld>
            <a:endParaRPr lang="en-US" dirty="0"/>
          </a:p>
        </p:txBody>
      </p:sp>
    </p:spTree>
    <p:extLst>
      <p:ext uri="{BB962C8B-B14F-4D97-AF65-F5344CB8AC3E}">
        <p14:creationId xmlns:p14="http://schemas.microsoft.com/office/powerpoint/2010/main" val="2557099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3657" y="4473891"/>
            <a:ext cx="6226629" cy="4114937"/>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effectLst/>
              </a:rPr>
              <a:t>Rotary is dedicated to causes that build international relationships, improve lives, and create a better world to support our peace efforts and end polio forever.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500" b="1"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t>All are critical humanitarian issues Rotarians have been working on for many years.</a:t>
            </a:r>
            <a:endParaRPr lang="en-US" sz="1500" b="1" dirty="0">
              <a:effectLst/>
            </a:endParaRPr>
          </a:p>
          <a:p>
            <a:endParaRPr lang="en-US" sz="15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t>Our</a:t>
            </a:r>
            <a:r>
              <a:rPr lang="en-US" sz="1500" b="1" baseline="0" dirty="0"/>
              <a:t> Seven (7) Causes: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500"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t>Promoting Peace			Fighting Disease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5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t>Providing Clean Water, Sanitation &amp; Hygiene	Saving Mothers &amp; Children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5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t>Supporting Education			Growing Local Economies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a:t>Protecting the Environment</a:t>
            </a:r>
          </a:p>
        </p:txBody>
      </p:sp>
      <p:sp>
        <p:nvSpPr>
          <p:cNvPr id="4" name="Slide Number Placeholder 3"/>
          <p:cNvSpPr>
            <a:spLocks noGrp="1"/>
          </p:cNvSpPr>
          <p:nvPr>
            <p:ph type="sldNum" sz="quarter" idx="5"/>
          </p:nvPr>
        </p:nvSpPr>
        <p:spPr/>
        <p:txBody>
          <a:bodyPr/>
          <a:lstStyle/>
          <a:p>
            <a:fld id="{03C868A6-5811-4CA3-9874-25F3423E7B47}" type="slidenum">
              <a:rPr lang="en-US" smtClean="0"/>
              <a:t>9</a:t>
            </a:fld>
            <a:endParaRPr lang="en-US" dirty="0"/>
          </a:p>
        </p:txBody>
      </p:sp>
    </p:spTree>
    <p:extLst>
      <p:ext uri="{BB962C8B-B14F-4D97-AF65-F5344CB8AC3E}">
        <p14:creationId xmlns:p14="http://schemas.microsoft.com/office/powerpoint/2010/main" val="3289713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3466" y="432707"/>
            <a:ext cx="4177620" cy="2239549"/>
          </a:xfrm>
        </p:spPr>
      </p:sp>
      <p:sp>
        <p:nvSpPr>
          <p:cNvPr id="3" name="Notes Placeholder 2"/>
          <p:cNvSpPr>
            <a:spLocks noGrp="1"/>
          </p:cNvSpPr>
          <p:nvPr>
            <p:ph type="body" idx="1"/>
          </p:nvPr>
        </p:nvSpPr>
        <p:spPr>
          <a:xfrm>
            <a:off x="261257" y="2710405"/>
            <a:ext cx="6531429" cy="6096137"/>
          </a:xfrm>
        </p:spPr>
        <p:txBody>
          <a:bodyPr/>
          <a:lstStyle/>
          <a:p>
            <a:r>
              <a:rPr lang="en-US" sz="1500" b="1" dirty="0"/>
              <a:t>Rotary has been working to eradicate polio for more than 35 years. Our goal of ridding the world of this disease is closer than ever</a:t>
            </a:r>
            <a:r>
              <a:rPr lang="en-US" sz="1500" b="1" baseline="0" dirty="0"/>
              <a:t> &amp; END POLIO NOW is Rotary’s #1 PRIORITY.</a:t>
            </a:r>
            <a:endParaRPr lang="en-US" sz="1500" b="1" dirty="0"/>
          </a:p>
          <a:p>
            <a:endParaRPr lang="en-US" sz="1000" b="1" dirty="0"/>
          </a:p>
          <a:p>
            <a:r>
              <a:rPr lang="en-US" sz="1500" b="1" dirty="0"/>
              <a:t>As a founding partner of the </a:t>
            </a:r>
            <a:r>
              <a:rPr lang="en-US" sz="1500" b="1" dirty="0">
                <a:hlinkClick r:id="rId3"/>
              </a:rPr>
              <a:t>Global Polio Eradication Initiative</a:t>
            </a:r>
            <a:r>
              <a:rPr lang="en-US" sz="1500" b="1" dirty="0"/>
              <a:t>, we've reduced polio cases by 99.9 percent since our first project to vaccinate 6 million children in the Philippines in 1979.</a:t>
            </a:r>
          </a:p>
          <a:p>
            <a:endParaRPr lang="en-US" sz="1000" b="1" dirty="0"/>
          </a:p>
          <a:p>
            <a:r>
              <a:rPr lang="en-US" sz="1500" b="1" dirty="0"/>
              <a:t>Rotary members have contributed more than $2.1 billion and countless volunteer hours to protect nearly 3 billion children in 122 countries from this paralyzing disease</a:t>
            </a:r>
            <a:r>
              <a:rPr lang="en-US" sz="1400" b="1" dirty="0"/>
              <a:t>. </a:t>
            </a:r>
          </a:p>
          <a:p>
            <a:endParaRPr lang="en-US" sz="1000" b="1" dirty="0"/>
          </a:p>
          <a:p>
            <a:r>
              <a:rPr lang="en-US" sz="1500" b="1" dirty="0"/>
              <a:t>Rotary’s advocacy efforts have played a role in decisions by governments to contribute more than $10 billion to the effort.</a:t>
            </a:r>
          </a:p>
          <a:p>
            <a:endParaRPr lang="en-US" sz="1000" b="1" dirty="0"/>
          </a:p>
          <a:p>
            <a:r>
              <a:rPr lang="en-US" sz="1500" b="1" dirty="0"/>
              <a:t>Today, the wild polio virus remains endemic in only Afghanistan and Pakistan</a:t>
            </a:r>
            <a:r>
              <a:rPr lang="en-US" sz="1500" b="1" baseline="0" dirty="0"/>
              <a:t> with only six cases in Afghanistan and six cases in Pakistan in 2023.  </a:t>
            </a:r>
            <a:r>
              <a:rPr lang="en-US" sz="1500" b="1" dirty="0"/>
              <a:t>But it’s crucial to continue working to keep other countries polio-free. </a:t>
            </a:r>
          </a:p>
          <a:p>
            <a:endParaRPr lang="en-US" sz="1000" b="1" dirty="0"/>
          </a:p>
          <a:p>
            <a:r>
              <a:rPr lang="en-US" sz="1500" b="1" dirty="0"/>
              <a:t>If all eradication efforts stopped today, within 10 years, polio could paralyze as many as 200,000 children each year.</a:t>
            </a:r>
          </a:p>
          <a:p>
            <a:endParaRPr lang="en-US" sz="1000" b="1" dirty="0"/>
          </a:p>
          <a:p>
            <a:r>
              <a:rPr lang="en-US" sz="1500" b="1" dirty="0"/>
              <a:t>Polio Plus was launched in 1985 and has resulted</a:t>
            </a:r>
            <a:r>
              <a:rPr lang="en-US" sz="1500" b="1" baseline="0" dirty="0"/>
              <a:t> in </a:t>
            </a:r>
            <a:r>
              <a:rPr lang="en-US" sz="1500" b="1" dirty="0"/>
              <a:t>a 99.9% reduction in the number of Polio cases world-wide. </a:t>
            </a:r>
          </a:p>
          <a:p>
            <a:endParaRPr lang="en-US" sz="1000" b="1" dirty="0"/>
          </a:p>
          <a:p>
            <a:r>
              <a:rPr lang="en-US" sz="1500" b="1" dirty="0"/>
              <a:t>The Bill &amp; Melinda Gates Foundation joined Rotary in 2017 a commitment of  $450 million to help End Polio.</a:t>
            </a:r>
          </a:p>
        </p:txBody>
      </p:sp>
      <p:sp>
        <p:nvSpPr>
          <p:cNvPr id="4" name="Slide Number Placeholder 3"/>
          <p:cNvSpPr>
            <a:spLocks noGrp="1"/>
          </p:cNvSpPr>
          <p:nvPr>
            <p:ph type="sldNum" sz="quarter" idx="5"/>
          </p:nvPr>
        </p:nvSpPr>
        <p:spPr/>
        <p:txBody>
          <a:bodyPr/>
          <a:lstStyle/>
          <a:p>
            <a:fld id="{03C868A6-5811-4CA3-9874-25F3423E7B47}" type="slidenum">
              <a:rPr lang="en-US" smtClean="0"/>
              <a:t>10</a:t>
            </a:fld>
            <a:endParaRPr lang="en-US" dirty="0"/>
          </a:p>
        </p:txBody>
      </p:sp>
    </p:spTree>
    <p:extLst>
      <p:ext uri="{BB962C8B-B14F-4D97-AF65-F5344CB8AC3E}">
        <p14:creationId xmlns:p14="http://schemas.microsoft.com/office/powerpoint/2010/main" val="3043497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3657" y="4473892"/>
            <a:ext cx="6139543" cy="3660458"/>
          </a:xfrm>
        </p:spPr>
        <p:txBody>
          <a:bodyPr/>
          <a:lstStyle/>
          <a:p>
            <a:r>
              <a:rPr lang="en-US" sz="1500" b="1" dirty="0"/>
              <a:t>The Rotary Club of Kernersville is one of 47 clubs in District 7690 that includes 15 counties in Piedmont North Carolina. </a:t>
            </a:r>
          </a:p>
          <a:p>
            <a:endParaRPr lang="en-US" sz="1500" b="1" dirty="0"/>
          </a:p>
          <a:p>
            <a:r>
              <a:rPr lang="en-US" sz="1500" b="1" dirty="0"/>
              <a:t>Our 2024-25 District Governor is Ron</a:t>
            </a:r>
            <a:r>
              <a:rPr lang="en-US" sz="1500" b="1" baseline="0" dirty="0"/>
              <a:t> Pierce</a:t>
            </a:r>
            <a:r>
              <a:rPr lang="en-US" sz="1500" b="1" dirty="0"/>
              <a:t>, a member of the Rotary Club of Guilford </a:t>
            </a:r>
            <a:r>
              <a:rPr lang="en-US" sz="1500" b="1" baseline="0" dirty="0"/>
              <a:t> since 2010.</a:t>
            </a:r>
          </a:p>
          <a:p>
            <a:endParaRPr lang="en-US" sz="1500" b="1" dirty="0"/>
          </a:p>
          <a:p>
            <a:r>
              <a:rPr lang="en-US" sz="1500" b="1" dirty="0"/>
              <a:t>The Rotary Club of Kernersville was sponsored by</a:t>
            </a:r>
            <a:r>
              <a:rPr lang="en-US" sz="1500" b="1" baseline="0" dirty="0"/>
              <a:t> the Rotary Club of the Triad 37 Years ago with 22 Charter Members on November 24, 1987 and is </a:t>
            </a:r>
            <a:r>
              <a:rPr lang="en-US" sz="1500" b="1" dirty="0"/>
              <a:t>a club with 84 active members. In addition, The Rotary Club of Kernersville chartered a satellite club, the Satellite Club of Kernersville Evening, on February 6, 2023. The club meets on the 3</a:t>
            </a:r>
            <a:r>
              <a:rPr lang="en-US" sz="1500" b="1" baseline="30000" dirty="0"/>
              <a:t>rd</a:t>
            </a:r>
            <a:r>
              <a:rPr lang="en-US" sz="1500" b="1" dirty="0"/>
              <a:t> Thursday of the month at 6pm at J Peppers and has 13 active members.</a:t>
            </a:r>
          </a:p>
          <a:p>
            <a:endParaRPr lang="en-US" sz="1500" b="1" dirty="0"/>
          </a:p>
          <a:p>
            <a:r>
              <a:rPr lang="en-US" sz="1500" b="1" dirty="0"/>
              <a:t>	We have three types of membership:</a:t>
            </a:r>
            <a:r>
              <a:rPr lang="en-US" sz="1500" b="1" baseline="0" dirty="0"/>
              <a:t> 	Active 		Active-Service Choice		Active – Primary &amp; Alternate Corporate </a:t>
            </a:r>
            <a:endParaRPr lang="en-US" sz="1500" b="1" dirty="0"/>
          </a:p>
          <a:p>
            <a:endParaRPr lang="en-US" sz="1500" b="1" dirty="0"/>
          </a:p>
          <a:p>
            <a:r>
              <a:rPr lang="en-US" sz="1500" b="1" dirty="0"/>
              <a:t>Our 2023-2024</a:t>
            </a:r>
            <a:r>
              <a:rPr lang="en-US" sz="1500" b="1" baseline="0" dirty="0"/>
              <a:t> </a:t>
            </a:r>
            <a:r>
              <a:rPr lang="en-US" sz="1500" b="1" dirty="0"/>
              <a:t>President</a:t>
            </a:r>
            <a:r>
              <a:rPr lang="en-US" sz="1500" b="1" baseline="0" dirty="0"/>
              <a:t> is Chris L. Yow, a member since 1990. </a:t>
            </a:r>
            <a:endParaRPr lang="en-US" sz="1500" b="1" dirty="0"/>
          </a:p>
          <a:p>
            <a:endParaRPr lang="en-US" sz="1500" b="1" dirty="0"/>
          </a:p>
        </p:txBody>
      </p:sp>
      <p:sp>
        <p:nvSpPr>
          <p:cNvPr id="4" name="Slide Number Placeholder 3"/>
          <p:cNvSpPr>
            <a:spLocks noGrp="1"/>
          </p:cNvSpPr>
          <p:nvPr>
            <p:ph type="sldNum" sz="quarter" idx="5"/>
          </p:nvPr>
        </p:nvSpPr>
        <p:spPr/>
        <p:txBody>
          <a:bodyPr/>
          <a:lstStyle/>
          <a:p>
            <a:fld id="{03C868A6-5811-4CA3-9874-25F3423E7B47}" type="slidenum">
              <a:rPr lang="en-US" smtClean="0"/>
              <a:t>11</a:t>
            </a:fld>
            <a:endParaRPr lang="en-US" dirty="0"/>
          </a:p>
        </p:txBody>
      </p:sp>
    </p:spTree>
    <p:extLst>
      <p:ext uri="{BB962C8B-B14F-4D97-AF65-F5344CB8AC3E}">
        <p14:creationId xmlns:p14="http://schemas.microsoft.com/office/powerpoint/2010/main" val="3150420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90550" y="411163"/>
            <a:ext cx="5851525" cy="3136900"/>
          </a:xfrm>
        </p:spPr>
      </p:sp>
      <p:sp>
        <p:nvSpPr>
          <p:cNvPr id="3" name="Notes Placeholder 2"/>
          <p:cNvSpPr>
            <a:spLocks noGrp="1"/>
          </p:cNvSpPr>
          <p:nvPr>
            <p:ph type="body" idx="1"/>
          </p:nvPr>
        </p:nvSpPr>
        <p:spPr>
          <a:xfrm>
            <a:off x="337456" y="3690120"/>
            <a:ext cx="6368143" cy="4887823"/>
          </a:xfrm>
        </p:spPr>
        <p:txBody>
          <a:bodyPr/>
          <a:lstStyle/>
          <a:p>
            <a:r>
              <a:rPr lang="en-US" sz="1500" b="1" dirty="0"/>
              <a:t>Randolph Rotary is involved in many Projects in</a:t>
            </a:r>
            <a:r>
              <a:rPr lang="en-US" sz="1500" b="1" baseline="0" dirty="0"/>
              <a:t> our Community </a:t>
            </a:r>
            <a:r>
              <a:rPr lang="en-US" sz="1500" b="1" dirty="0"/>
              <a:t>:</a:t>
            </a:r>
          </a:p>
          <a:p>
            <a:endParaRPr lang="en-US" sz="1500" b="1" dirty="0"/>
          </a:p>
          <a:p>
            <a:pPr marL="285750" indent="-285750">
              <a:buFont typeface="Arial" pitchFamily="34" charset="0"/>
              <a:buChar char="•"/>
            </a:pPr>
            <a:r>
              <a:rPr lang="en-US" sz="1500" b="1" dirty="0"/>
              <a:t>HAPPY FEET – A Pre- school project to furnish shoes</a:t>
            </a:r>
            <a:r>
              <a:rPr lang="en-US" sz="1500" b="1" baseline="0" dirty="0"/>
              <a:t> and Backpacks with School Supplies to children in our community.</a:t>
            </a:r>
            <a:endParaRPr lang="en-US" sz="1500" b="1" dirty="0"/>
          </a:p>
          <a:p>
            <a:pPr marL="285750" indent="-285750">
              <a:buFont typeface="Arial" pitchFamily="34" charset="0"/>
              <a:buChar char="•"/>
            </a:pPr>
            <a:endParaRPr lang="en-US" sz="1500" b="1" dirty="0"/>
          </a:p>
          <a:p>
            <a:pPr marL="285750" indent="-285750">
              <a:buFont typeface="Arial" pitchFamily="34" charset="0"/>
              <a:buChar char="•"/>
            </a:pPr>
            <a:r>
              <a:rPr lang="en-US" sz="1500" b="1" dirty="0"/>
              <a:t>Dictionaries for 3rd Graders – A Partnership with</a:t>
            </a:r>
            <a:r>
              <a:rPr lang="en-US" sz="1500" b="1" baseline="0" dirty="0"/>
              <a:t> the four (4) Rotary Clubs in Randolph County to furnish Dictionaries for every third grade class in the Asheboro City and Randolph County Schools. </a:t>
            </a:r>
            <a:endParaRPr lang="en-US" sz="1500" b="1" dirty="0"/>
          </a:p>
          <a:p>
            <a:pPr marL="285750" indent="-285750">
              <a:buFont typeface="Arial" pitchFamily="34" charset="0"/>
              <a:buChar char="•"/>
            </a:pPr>
            <a:endParaRPr lang="en-US" sz="1500" b="1" dirty="0"/>
          </a:p>
          <a:p>
            <a:pPr marL="285750" indent="-285750">
              <a:buFont typeface="Arial" pitchFamily="34" charset="0"/>
              <a:buChar char="•"/>
            </a:pPr>
            <a:r>
              <a:rPr lang="en-US" sz="1500" b="1" dirty="0" err="1"/>
              <a:t>BackPack</a:t>
            </a:r>
            <a:r>
              <a:rPr lang="en-US" sz="1500" b="1" dirty="0"/>
              <a:t> Pals Meal Packing – Partnership</a:t>
            </a:r>
            <a:r>
              <a:rPr lang="en-US" sz="1500" b="1" baseline="0" dirty="0"/>
              <a:t> with Communities in Schools and the SWRH  &amp; Uwharrie Charter Academy Interact Clubs to provide </a:t>
            </a:r>
            <a:r>
              <a:rPr lang="en-US" sz="1500" b="1" baseline="0" dirty="0" err="1"/>
              <a:t>BackPack</a:t>
            </a:r>
            <a:r>
              <a:rPr lang="en-US" sz="1500" b="1" baseline="0" dirty="0"/>
              <a:t> Pals Meals for children.  </a:t>
            </a:r>
            <a:endParaRPr lang="en-US" sz="1500" b="1" dirty="0"/>
          </a:p>
          <a:p>
            <a:pPr marL="285750" indent="-285750">
              <a:buFont typeface="Arial" pitchFamily="34" charset="0"/>
              <a:buChar char="•"/>
            </a:pPr>
            <a:endParaRPr lang="en-US" sz="1500" b="1" dirty="0"/>
          </a:p>
          <a:p>
            <a:pPr marL="285750" indent="-285750">
              <a:buFont typeface="Arial" pitchFamily="34" charset="0"/>
              <a:buChar char="•"/>
            </a:pPr>
            <a:r>
              <a:rPr lang="en-US" sz="1500" b="1" dirty="0"/>
              <a:t>Sponsorship</a:t>
            </a:r>
            <a:r>
              <a:rPr lang="en-US" sz="1500" b="1" baseline="0" dirty="0"/>
              <a:t> of High School </a:t>
            </a:r>
            <a:r>
              <a:rPr lang="en-US" sz="1500" b="1" dirty="0"/>
              <a:t>Interact Clubs at Southwest Randolph County High School and Uwharrie Charter Academy High</a:t>
            </a:r>
            <a:r>
              <a:rPr lang="en-US" sz="1500" b="1" baseline="0" dirty="0"/>
              <a:t> School</a:t>
            </a:r>
            <a:endParaRPr lang="en-US" sz="1500" b="1" dirty="0"/>
          </a:p>
          <a:p>
            <a:pPr marL="285750" indent="-285750">
              <a:buFont typeface="Arial" pitchFamily="34" charset="0"/>
              <a:buChar char="•"/>
            </a:pPr>
            <a:endParaRPr lang="en-US" sz="1500" b="1" dirty="0"/>
          </a:p>
          <a:p>
            <a:pPr marL="285750" indent="-285750">
              <a:buFont typeface="Arial" pitchFamily="34" charset="0"/>
              <a:buChar char="•"/>
            </a:pPr>
            <a:r>
              <a:rPr lang="en-US" sz="1500" b="1" dirty="0"/>
              <a:t>Annual Drawdown Fundraiser to raise</a:t>
            </a:r>
            <a:r>
              <a:rPr lang="en-US" sz="1500" b="1" baseline="0" dirty="0"/>
              <a:t> $ 12-15 Thousand dollars annually to support multiple Non-profit organizations in our county, scholarships for High School Students and Rotary Youth Leadership Academy Summer Program Scholarships. </a:t>
            </a:r>
            <a:endParaRPr lang="en-US" sz="1500" b="1" dirty="0"/>
          </a:p>
        </p:txBody>
      </p:sp>
      <p:sp>
        <p:nvSpPr>
          <p:cNvPr id="4" name="Slide Number Placeholder 3"/>
          <p:cNvSpPr>
            <a:spLocks noGrp="1"/>
          </p:cNvSpPr>
          <p:nvPr>
            <p:ph type="sldNum" sz="quarter" idx="5"/>
          </p:nvPr>
        </p:nvSpPr>
        <p:spPr/>
        <p:txBody>
          <a:bodyPr/>
          <a:lstStyle/>
          <a:p>
            <a:fld id="{03C868A6-5811-4CA3-9874-25F3423E7B47}" type="slidenum">
              <a:rPr lang="en-US" smtClean="0"/>
              <a:t>12</a:t>
            </a:fld>
            <a:endParaRPr lang="en-US" dirty="0"/>
          </a:p>
        </p:txBody>
      </p:sp>
    </p:spTree>
    <p:extLst>
      <p:ext uri="{BB962C8B-B14F-4D97-AF65-F5344CB8AC3E}">
        <p14:creationId xmlns:p14="http://schemas.microsoft.com/office/powerpoint/2010/main" val="3475391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b="1" dirty="0"/>
              <a:t>There are many good reasons to join Rotary. </a:t>
            </a:r>
          </a:p>
          <a:p>
            <a:endParaRPr lang="en-US" sz="1500" b="1" dirty="0"/>
          </a:p>
          <a:p>
            <a:r>
              <a:rPr lang="en-US" sz="1500" b="1" dirty="0"/>
              <a:t>Life-long friends, Service</a:t>
            </a:r>
            <a:r>
              <a:rPr lang="en-US" sz="1500" b="1" baseline="0" dirty="0"/>
              <a:t> to </a:t>
            </a:r>
            <a:r>
              <a:rPr lang="en-US" sz="1500" b="1" dirty="0"/>
              <a:t>the community, networking, leadership development ,</a:t>
            </a:r>
            <a:r>
              <a:rPr lang="en-US" sz="1500" b="1" baseline="0" dirty="0"/>
              <a:t> </a:t>
            </a:r>
            <a:r>
              <a:rPr lang="en-US" sz="1500" b="1" dirty="0"/>
              <a:t>personal growth,</a:t>
            </a:r>
            <a:r>
              <a:rPr lang="en-US" sz="1500" b="1" baseline="0" dirty="0"/>
              <a:t> and</a:t>
            </a:r>
            <a:r>
              <a:rPr lang="en-US" sz="1500" b="1" dirty="0"/>
              <a:t>, being part of something larger than yourself</a:t>
            </a:r>
          </a:p>
          <a:p>
            <a:endParaRPr lang="en-US" sz="1500" b="1" dirty="0"/>
          </a:p>
          <a:p>
            <a:r>
              <a:rPr lang="en-US" sz="1500" b="1" dirty="0"/>
              <a:t>These are just a few of the reasons why millions of people have joined Rotary over the past 119 years. </a:t>
            </a:r>
          </a:p>
          <a:p>
            <a:endParaRPr lang="en-US" sz="1500" b="1" dirty="0"/>
          </a:p>
          <a:p>
            <a:r>
              <a:rPr lang="en-US" sz="1500" b="1" dirty="0"/>
              <a:t>Rotary celebrated 119 years of service on February 23</a:t>
            </a:r>
            <a:r>
              <a:rPr lang="en-US" sz="1500" b="1" baseline="30000" dirty="0"/>
              <a:t>rd</a:t>
            </a:r>
            <a:r>
              <a:rPr lang="en-US" sz="1500" b="1" baseline="0" dirty="0"/>
              <a:t>, 2024. </a:t>
            </a:r>
            <a:r>
              <a:rPr lang="en-US" sz="1500" b="1" dirty="0"/>
              <a:t> </a:t>
            </a:r>
          </a:p>
        </p:txBody>
      </p:sp>
      <p:sp>
        <p:nvSpPr>
          <p:cNvPr id="4" name="Slide Number Placeholder 3"/>
          <p:cNvSpPr>
            <a:spLocks noGrp="1"/>
          </p:cNvSpPr>
          <p:nvPr>
            <p:ph type="sldNum" sz="quarter" idx="5"/>
          </p:nvPr>
        </p:nvSpPr>
        <p:spPr/>
        <p:txBody>
          <a:bodyPr/>
          <a:lstStyle/>
          <a:p>
            <a:fld id="{03C868A6-5811-4CA3-9874-25F3423E7B47}" type="slidenum">
              <a:rPr lang="en-US" smtClean="0"/>
              <a:t>13</a:t>
            </a:fld>
            <a:endParaRPr lang="en-US" dirty="0"/>
          </a:p>
        </p:txBody>
      </p:sp>
    </p:spTree>
    <p:extLst>
      <p:ext uri="{BB962C8B-B14F-4D97-AF65-F5344CB8AC3E}">
        <p14:creationId xmlns:p14="http://schemas.microsoft.com/office/powerpoint/2010/main" val="2389289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There is a process for joining the Rotary Club of Randolph. </a:t>
            </a:r>
          </a:p>
          <a:p>
            <a:endParaRPr lang="en-US" b="1" dirty="0"/>
          </a:p>
          <a:p>
            <a:r>
              <a:rPr lang="en-US" b="1" dirty="0"/>
              <a:t>A Member asked you to attend</a:t>
            </a:r>
            <a:r>
              <a:rPr lang="en-US" b="1" baseline="0" dirty="0"/>
              <a:t> a Discover Rotary Event and/ or three Rotary Club Meetings, Service Projects, Networking and Socials or Fundraising Events.</a:t>
            </a:r>
            <a:endParaRPr lang="en-US" b="1" dirty="0"/>
          </a:p>
          <a:p>
            <a:endParaRPr lang="en-US" b="1" dirty="0"/>
          </a:p>
          <a:p>
            <a:r>
              <a:rPr lang="en-US" b="1" dirty="0"/>
              <a:t>Membership is by invitation from a Rotarian. </a:t>
            </a:r>
          </a:p>
          <a:p>
            <a:endParaRPr lang="en-US" b="1" dirty="0"/>
          </a:p>
          <a:p>
            <a:r>
              <a:rPr lang="en-US" b="1" dirty="0"/>
              <a:t>You submit a completed membership proposal form and when the board of directors approves your membership, you are inducted into the club. </a:t>
            </a:r>
          </a:p>
          <a:p>
            <a:endParaRPr lang="en-US" b="1" dirty="0"/>
          </a:p>
          <a:p>
            <a:r>
              <a:rPr lang="en-US" b="1" dirty="0"/>
              <a:t>You  must attend the new member orientation training</a:t>
            </a:r>
            <a:r>
              <a:rPr lang="en-US" b="1" baseline="0" dirty="0"/>
              <a:t> and select a committee for service. </a:t>
            </a:r>
            <a:endParaRPr lang="en-US" b="1" dirty="0"/>
          </a:p>
          <a:p>
            <a:endParaRPr lang="en-US" b="1" dirty="0"/>
          </a:p>
          <a:p>
            <a:r>
              <a:rPr lang="en-US" b="1" dirty="0"/>
              <a:t>But most important of all…you become quickly involved in club activities and events and eventually we encourage all new members to consider a leadership position in the club.</a:t>
            </a:r>
          </a:p>
        </p:txBody>
      </p:sp>
      <p:sp>
        <p:nvSpPr>
          <p:cNvPr id="4" name="Slide Number Placeholder 3"/>
          <p:cNvSpPr>
            <a:spLocks noGrp="1"/>
          </p:cNvSpPr>
          <p:nvPr>
            <p:ph type="sldNum" sz="quarter" idx="5"/>
          </p:nvPr>
        </p:nvSpPr>
        <p:spPr/>
        <p:txBody>
          <a:bodyPr/>
          <a:lstStyle/>
          <a:p>
            <a:fld id="{03C868A6-5811-4CA3-9874-25F3423E7B47}" type="slidenum">
              <a:rPr lang="en-US" smtClean="0"/>
              <a:t>14</a:t>
            </a:fld>
            <a:endParaRPr lang="en-US"/>
          </a:p>
        </p:txBody>
      </p:sp>
    </p:spTree>
    <p:extLst>
      <p:ext uri="{BB962C8B-B14F-4D97-AF65-F5344CB8AC3E}">
        <p14:creationId xmlns:p14="http://schemas.microsoft.com/office/powerpoint/2010/main" val="3863481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500" b="1" dirty="0"/>
              <a:t>Paul Harris said it best when describing what it takes to be a Rotarian when he said,</a:t>
            </a:r>
          </a:p>
          <a:p>
            <a:pPr algn="ctr"/>
            <a:endParaRPr lang="en-US" sz="1500" b="1" dirty="0"/>
          </a:p>
          <a:p>
            <a:pPr algn="ctr"/>
            <a:r>
              <a:rPr lang="en-US" sz="1500" b="1"/>
              <a:t> “If </a:t>
            </a:r>
            <a:r>
              <a:rPr lang="en-US" sz="1500" b="1" dirty="0"/>
              <a:t>you have the love of your fellow men in your heart, my friend, you are a potential Rotarian.”</a:t>
            </a:r>
          </a:p>
          <a:p>
            <a:pPr algn="ctr"/>
            <a:endParaRPr lang="en-US" sz="1400" b="1" dirty="0"/>
          </a:p>
          <a:p>
            <a:pPr algn="ctr"/>
            <a:endParaRPr lang="en-US" sz="1400" b="1" dirty="0"/>
          </a:p>
        </p:txBody>
      </p:sp>
      <p:sp>
        <p:nvSpPr>
          <p:cNvPr id="4" name="Slide Number Placeholder 3"/>
          <p:cNvSpPr>
            <a:spLocks noGrp="1"/>
          </p:cNvSpPr>
          <p:nvPr>
            <p:ph type="sldNum" sz="quarter" idx="5"/>
          </p:nvPr>
        </p:nvSpPr>
        <p:spPr/>
        <p:txBody>
          <a:bodyPr/>
          <a:lstStyle/>
          <a:p>
            <a:fld id="{03C868A6-5811-4CA3-9874-25F3423E7B47}" type="slidenum">
              <a:rPr lang="en-US" smtClean="0"/>
              <a:t>15</a:t>
            </a:fld>
            <a:endParaRPr lang="en-US" dirty="0"/>
          </a:p>
        </p:txBody>
      </p:sp>
    </p:spTree>
    <p:extLst>
      <p:ext uri="{BB962C8B-B14F-4D97-AF65-F5344CB8AC3E}">
        <p14:creationId xmlns:p14="http://schemas.microsoft.com/office/powerpoint/2010/main" val="2677732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ROTARY</a:t>
            </a:r>
          </a:p>
          <a:p>
            <a:endParaRPr lang="en-US" sz="1400" b="1" dirty="0"/>
          </a:p>
          <a:p>
            <a:r>
              <a:rPr lang="en-US" sz="2400" b="1" u="sng" dirty="0"/>
              <a:t>TOGETHER</a:t>
            </a:r>
            <a:r>
              <a:rPr lang="en-US" sz="1400" b="1" baseline="0" dirty="0"/>
              <a:t> WE SEE A WORLD </a:t>
            </a:r>
          </a:p>
          <a:p>
            <a:endParaRPr lang="en-US" sz="1400" b="1" baseline="0" dirty="0"/>
          </a:p>
          <a:p>
            <a:r>
              <a:rPr lang="en-US" sz="1400" b="1" baseline="0" dirty="0"/>
              <a:t>WHERE </a:t>
            </a:r>
            <a:r>
              <a:rPr lang="en-US" sz="2400" b="1" u="sng" baseline="0" dirty="0"/>
              <a:t>PEOPLE</a:t>
            </a:r>
            <a:r>
              <a:rPr lang="en-US" sz="1400" b="1" baseline="0" dirty="0"/>
              <a:t> UNITE AND TAKE ACTION </a:t>
            </a:r>
          </a:p>
          <a:p>
            <a:endParaRPr lang="en-US" sz="1400" b="1" baseline="0" dirty="0"/>
          </a:p>
          <a:p>
            <a:r>
              <a:rPr lang="en-US" sz="1400" b="1" baseline="0" dirty="0"/>
              <a:t>TO </a:t>
            </a:r>
            <a:r>
              <a:rPr lang="en-US" sz="2400" b="1" u="sng" baseline="0" dirty="0"/>
              <a:t>CREATE</a:t>
            </a:r>
            <a:r>
              <a:rPr lang="en-US" sz="2400" b="1" u="none" baseline="0" dirty="0"/>
              <a:t> </a:t>
            </a:r>
            <a:r>
              <a:rPr lang="en-US" sz="1400" b="1" baseline="0" dirty="0"/>
              <a:t>LASTING </a:t>
            </a:r>
          </a:p>
          <a:p>
            <a:endParaRPr lang="en-US" sz="1400" b="1" u="sng" baseline="0" dirty="0"/>
          </a:p>
          <a:p>
            <a:r>
              <a:rPr lang="en-US" sz="2400" b="1" u="sng" baseline="0" dirty="0"/>
              <a:t>CHANGE</a:t>
            </a:r>
            <a:r>
              <a:rPr lang="en-US" sz="1400" b="1" baseline="0" dirty="0"/>
              <a:t> ACCORSS THE GLOBE </a:t>
            </a:r>
          </a:p>
          <a:p>
            <a:endParaRPr lang="en-US" sz="1400" b="1" baseline="0" dirty="0"/>
          </a:p>
          <a:p>
            <a:r>
              <a:rPr lang="en-US" sz="1400" b="1" baseline="0" dirty="0"/>
              <a:t>IN OUR COMMUNITIES AND IN OURSLEVES. </a:t>
            </a:r>
            <a:endParaRPr lang="en-US" sz="1400" b="1" dirty="0"/>
          </a:p>
          <a:p>
            <a:endParaRPr lang="en-US" sz="1400" b="1" dirty="0"/>
          </a:p>
          <a:p>
            <a:r>
              <a:rPr lang="en-US" sz="1600" b="1" dirty="0"/>
              <a:t>Thanks for your interest in the Rotary Club of Randolph</a:t>
            </a:r>
            <a:r>
              <a:rPr lang="en-US" sz="1600" b="1" baseline="0" dirty="0"/>
              <a:t>! </a:t>
            </a:r>
            <a:endParaRPr lang="en-US" sz="1600" b="1" dirty="0"/>
          </a:p>
        </p:txBody>
      </p:sp>
      <p:sp>
        <p:nvSpPr>
          <p:cNvPr id="4" name="Slide Number Placeholder 3"/>
          <p:cNvSpPr>
            <a:spLocks noGrp="1"/>
          </p:cNvSpPr>
          <p:nvPr>
            <p:ph type="sldNum" sz="quarter" idx="5"/>
          </p:nvPr>
        </p:nvSpPr>
        <p:spPr/>
        <p:txBody>
          <a:bodyPr/>
          <a:lstStyle/>
          <a:p>
            <a:fld id="{03C868A6-5811-4CA3-9874-25F3423E7B47}" type="slidenum">
              <a:rPr lang="en-US" smtClean="0"/>
              <a:t>16</a:t>
            </a:fld>
            <a:endParaRPr lang="en-US" dirty="0"/>
          </a:p>
        </p:txBody>
      </p:sp>
    </p:spTree>
    <p:extLst>
      <p:ext uri="{BB962C8B-B14F-4D97-AF65-F5344CB8AC3E}">
        <p14:creationId xmlns:p14="http://schemas.microsoft.com/office/powerpoint/2010/main" val="1249629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C868A6-5811-4CA3-9874-25F3423E7B47}" type="slidenum">
              <a:rPr lang="en-US" smtClean="0"/>
              <a:t>17</a:t>
            </a:fld>
            <a:endParaRPr lang="en-US" dirty="0"/>
          </a:p>
        </p:txBody>
      </p:sp>
    </p:spTree>
    <p:extLst>
      <p:ext uri="{BB962C8B-B14F-4D97-AF65-F5344CB8AC3E}">
        <p14:creationId xmlns:p14="http://schemas.microsoft.com/office/powerpoint/2010/main" val="3692953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30275" y="2065338"/>
            <a:ext cx="10539413" cy="1425575"/>
          </a:xfrm>
        </p:spPr>
        <p:txBody>
          <a:bodyPr/>
          <a:lstStyle/>
          <a:p>
            <a:r>
              <a:rPr lang="en-US"/>
              <a:t>Click to edit Master title style</a:t>
            </a:r>
          </a:p>
        </p:txBody>
      </p:sp>
      <p:sp>
        <p:nvSpPr>
          <p:cNvPr id="3" name="Subtitle 2"/>
          <p:cNvSpPr>
            <a:spLocks noGrp="1"/>
          </p:cNvSpPr>
          <p:nvPr>
            <p:ph type="subTitle" idx="1"/>
          </p:nvPr>
        </p:nvSpPr>
        <p:spPr>
          <a:xfrm>
            <a:off x="1860550" y="3767138"/>
            <a:ext cx="8678863" cy="16986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C9957F4-0E04-409E-8FBC-FDF5037ED106}"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FA36769-5B61-49A4-8194-CD652D786715}" type="slidenum">
              <a:rPr lang="en-US" altLang="en-US"/>
              <a:pPr>
                <a:defRPr/>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F285C72-984F-4D2A-9B85-F3F2F08D9C2A}"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957AA44-1AF8-493B-8B6B-03A14ECC29CC}" type="slidenum">
              <a:rPr lang="en-US" altLang="en-US"/>
              <a:pPr>
                <a:defRPr/>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9488" y="4271963"/>
            <a:ext cx="10539412" cy="13208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79488" y="2817813"/>
            <a:ext cx="10539412" cy="14541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0059A3A-97F2-44C1-B1FA-A77BA2F9D334}"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FAE0FE1-0C65-448C-9D63-BF03859BD5D2}" type="slidenum">
              <a:rPr lang="en-US" altLang="en-US"/>
              <a:pPr>
                <a:defRPr/>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8175" y="1571625"/>
            <a:ext cx="5502275" cy="4387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2850" y="1571625"/>
            <a:ext cx="5503863" cy="4387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3FBDF4-9BF8-4EF4-B613-E5308A5956F0}" type="datetimeFigureOut">
              <a:rPr lang="en-US"/>
              <a:pPr>
                <a:defRPr/>
              </a:pPr>
              <a:t>8/21/2024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CCF5D98-168B-4AE1-84DF-D086572CDCB9}" type="slidenum">
              <a:rPr lang="en-US" altLang="en-US"/>
              <a:pPr>
                <a:defRPr/>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20713" y="1487488"/>
            <a:ext cx="5478462" cy="6207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0713" y="2108200"/>
            <a:ext cx="5478462" cy="38306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99200" y="1487488"/>
            <a:ext cx="5480050" cy="6207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9200" y="2108200"/>
            <a:ext cx="5480050" cy="38306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17A4B03-0123-483F-B1E9-3CEC6ED292A1}" type="datetimeFigureOut">
              <a:rPr lang="en-US"/>
              <a:pPr>
                <a:defRPr/>
              </a:pPr>
              <a:t>8/21/2024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029EC71-F27E-4070-B9AE-21A659DDBBC3}" type="slidenum">
              <a:rPr lang="en-US" altLang="en-US"/>
              <a:pPr>
                <a:defRPr/>
              </a:pPr>
              <a:t>‹#›</a:t>
            </a:fld>
            <a:endParaRPr lang="en-US"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C69D773-4337-451F-A423-8CDD049CFF59}" type="datetimeFigureOut">
              <a:rPr lang="en-US"/>
              <a:pPr>
                <a:defRPr/>
              </a:pPr>
              <a:t>8/21/2024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7C2E0E41-1A9E-4A4F-98C7-9766C1050711}" type="slidenum">
              <a:rPr lang="en-US" altLang="en-US"/>
              <a:pPr>
                <a:defRPr/>
              </a:pPr>
              <a:t>‹#›</a:t>
            </a:fld>
            <a:endParaRPr lang="en-US"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C96BB44-E368-4525-AF3E-FBE7607C998A}" type="datetimeFigureOut">
              <a:rPr lang="en-US"/>
              <a:pPr>
                <a:defRPr/>
              </a:pPr>
              <a:t>8/21/2024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01398E37-0B3E-4692-8E67-C471AC21FA5C}" type="slidenum">
              <a:rPr lang="en-US" altLang="en-US"/>
              <a:pPr>
                <a:defRPr/>
              </a:pPr>
              <a:t>‹#›</a:t>
            </a:fld>
            <a:endParaRPr lang="en-US"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0713" y="265113"/>
            <a:ext cx="4078287" cy="1125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48225" y="265113"/>
            <a:ext cx="6931025" cy="56737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713" y="1390650"/>
            <a:ext cx="4078287" cy="45481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6895889-F294-48C0-BCD1-10709B0BC4BE}" type="datetimeFigureOut">
              <a:rPr lang="en-US"/>
              <a:pPr>
                <a:defRPr/>
              </a:pPr>
              <a:t>8/21/2024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A01DDE6-7D5A-4B41-B0DF-D3C0B02F7AE5}" type="slidenum">
              <a:rPr lang="en-US" altLang="en-US"/>
              <a:pPr>
                <a:defRPr/>
              </a:pPr>
              <a:t>‹#›</a:t>
            </a:fld>
            <a:endParaRPr lang="en-US"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0463" y="4654550"/>
            <a:ext cx="7440612" cy="5492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430463" y="593725"/>
            <a:ext cx="7440612" cy="3989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430463" y="5203825"/>
            <a:ext cx="7440612" cy="7794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6AD79F3-BB5A-40C0-99DD-D4AE5EB64A9C}" type="datetimeFigureOut">
              <a:rPr lang="en-US"/>
              <a:pPr>
                <a:defRPr/>
              </a:pPr>
              <a:t>8/21/2024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8839FFA-BB50-4D93-ADE1-DDF4BCA13AF9}" type="slidenum">
              <a:rPr lang="en-US" altLang="en-US"/>
              <a:pPr>
                <a:defRPr/>
              </a:pPr>
              <a:t>‹#›</a:t>
            </a:fld>
            <a:endParaRPr lang="en-US"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F477014-98CA-495C-BAC0-4064EF47C58F}"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380FC3F-E88E-4A09-BDD1-1FDDCDF30A7F}" type="slidenum">
              <a:rPr lang="en-US" altLang="en-US"/>
              <a:pPr>
                <a:defRPr/>
              </a:pPr>
              <a:t>‹#›</a:t>
            </a:fld>
            <a:endParaRPr lang="en-US"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02713" y="266700"/>
            <a:ext cx="2794000" cy="5692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0713" y="266700"/>
            <a:ext cx="8229600" cy="5692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A64963-B89C-480A-A19F-7AE6A42C0480}"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1C5790D-ECE0-4587-B115-B4DCBC91FFEF}" type="slidenum">
              <a:rPr lang="en-US" altLang="en-US"/>
              <a:pPr>
                <a:defRPr/>
              </a:pPr>
              <a:t>‹#›</a:t>
            </a:fld>
            <a:endParaRPr lang="en-US"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30275" y="2065338"/>
            <a:ext cx="10539413" cy="1425575"/>
          </a:xfrm>
        </p:spPr>
        <p:txBody>
          <a:bodyPr/>
          <a:lstStyle/>
          <a:p>
            <a:r>
              <a:rPr lang="en-US"/>
              <a:t>Click to edit Master title style</a:t>
            </a:r>
          </a:p>
        </p:txBody>
      </p:sp>
      <p:sp>
        <p:nvSpPr>
          <p:cNvPr id="3" name="Subtitle 2"/>
          <p:cNvSpPr>
            <a:spLocks noGrp="1"/>
          </p:cNvSpPr>
          <p:nvPr>
            <p:ph type="subTitle" idx="1"/>
          </p:nvPr>
        </p:nvSpPr>
        <p:spPr>
          <a:xfrm>
            <a:off x="1860550" y="3767138"/>
            <a:ext cx="8678863" cy="16986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96560FF-BC46-4752-BFCD-015F86CB02A6}"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42EA0E3-920C-4CED-A822-657D17FDE0F6}" type="slidenum">
              <a:rPr lang="en-US" altLang="en-US"/>
              <a:pPr>
                <a:defRPr/>
              </a:pPr>
              <a:t>‹#›</a:t>
            </a:fld>
            <a:endParaRPr lang="en-US"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C67EAB5-E52D-488E-8DD8-D3BCF4E6B219}"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D50FE59-E771-4379-B4A3-58E3654248B9}" type="slidenum">
              <a:rPr lang="en-US" altLang="en-US"/>
              <a:pPr>
                <a:defRPr/>
              </a:pPr>
              <a:t>‹#›</a:t>
            </a:fld>
            <a:endParaRPr lang="en-US"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9488" y="4271963"/>
            <a:ext cx="10539412" cy="13208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79488" y="2817813"/>
            <a:ext cx="10539412" cy="14541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BC662C3-B2F2-40D0-829C-C746F4A424C0}"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AFF081-FAC7-4F28-9F21-6FFAB7598CF0}" type="slidenum">
              <a:rPr lang="en-US" altLang="en-US"/>
              <a:pPr>
                <a:defRPr/>
              </a:pPr>
              <a:t>‹#›</a:t>
            </a:fld>
            <a:endParaRPr lang="en-US"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8175" y="1571625"/>
            <a:ext cx="5502275" cy="4387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2850" y="1571625"/>
            <a:ext cx="5503863" cy="4387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F8C3AE1-4D41-4414-AA80-8AF24305F337}" type="datetimeFigureOut">
              <a:rPr lang="en-US"/>
              <a:pPr>
                <a:defRPr/>
              </a:pPr>
              <a:t>8/21/2024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5B5477B-3F5F-46D7-9319-EDC52A02707D}" type="slidenum">
              <a:rPr lang="en-US" altLang="en-US"/>
              <a:pPr>
                <a:defRPr/>
              </a:pPr>
              <a:t>‹#›</a:t>
            </a:fld>
            <a:endParaRPr lang="en-US"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20713" y="1487488"/>
            <a:ext cx="5478462" cy="6207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0713" y="2108200"/>
            <a:ext cx="5478462" cy="38306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99200" y="1487488"/>
            <a:ext cx="5480050" cy="6207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9200" y="2108200"/>
            <a:ext cx="5480050" cy="38306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3A5B5FF-66F8-40BB-8B5B-A6D439076A64}" type="datetimeFigureOut">
              <a:rPr lang="en-US"/>
              <a:pPr>
                <a:defRPr/>
              </a:pPr>
              <a:t>8/21/2024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1DA5B9B-60AD-4729-ACA9-FCAB6B753ECF}" type="slidenum">
              <a:rPr lang="en-US" altLang="en-US"/>
              <a:pPr>
                <a:defRPr/>
              </a:pPr>
              <a:t>‹#›</a:t>
            </a:fld>
            <a:endParaRPr lang="en-US"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9FB02E4-DA6B-46C3-BB0D-698EE2B61177}" type="datetimeFigureOut">
              <a:rPr lang="en-US"/>
              <a:pPr>
                <a:defRPr/>
              </a:pPr>
              <a:t>8/21/2024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194EF18-A646-4547-BE00-6BE05652CA1C}" type="slidenum">
              <a:rPr lang="en-US" altLang="en-US"/>
              <a:pPr>
                <a:defRPr/>
              </a:pPr>
              <a:t>‹#›</a:t>
            </a:fld>
            <a:endParaRPr lang="en-US"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D70FA52-8F13-407D-8487-E60BB0A78EEC}" type="datetimeFigureOut">
              <a:rPr lang="en-US"/>
              <a:pPr>
                <a:defRPr/>
              </a:pPr>
              <a:t>8/21/2024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48B566A7-CBC2-4223-8CB2-DE0D33C94140}" type="slidenum">
              <a:rPr lang="en-US" altLang="en-US"/>
              <a:pPr>
                <a:defRPr/>
              </a:pPr>
              <a:t>‹#›</a:t>
            </a:fld>
            <a:endParaRPr lang="en-US"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0713" y="265113"/>
            <a:ext cx="4078287" cy="1125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48225" y="265113"/>
            <a:ext cx="6931025" cy="56737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713" y="1390650"/>
            <a:ext cx="4078287" cy="45481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12D1AF5-088C-4268-8BF3-86C6084D47E2}" type="datetimeFigureOut">
              <a:rPr lang="en-US"/>
              <a:pPr>
                <a:defRPr/>
              </a:pPr>
              <a:t>8/21/2024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FA8227E-71CA-45A8-9CBB-C8D95D7DD812}" type="slidenum">
              <a:rPr lang="en-US" altLang="en-US"/>
              <a:pPr>
                <a:defRPr/>
              </a:pPr>
              <a:t>‹#›</a:t>
            </a:fld>
            <a:endParaRPr lang="en-US"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0463" y="4654550"/>
            <a:ext cx="7440612" cy="5492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430463" y="593725"/>
            <a:ext cx="7440612" cy="3989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430463" y="5203825"/>
            <a:ext cx="7440612" cy="7794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6766990-20EB-40E4-8E4B-FF8D88815DB7}" type="datetimeFigureOut">
              <a:rPr lang="en-US"/>
              <a:pPr>
                <a:defRPr/>
              </a:pPr>
              <a:t>8/21/2024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1ECA257-D47E-4308-B1A8-595934EDE7D1}" type="slidenum">
              <a:rPr lang="en-US" altLang="en-US"/>
              <a:pPr>
                <a:defRPr/>
              </a:pPr>
              <a:t>‹#›</a:t>
            </a:fld>
            <a:endParaRPr lang="en-US"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C8BD9AF-15DF-4A0A-A4AE-68533D152DAC}"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D399B5D-984E-40C8-8EA5-B4DA88FFAAA9}" type="slidenum">
              <a:rPr lang="en-US" altLang="en-US"/>
              <a:pPr>
                <a:defRPr/>
              </a:pPr>
              <a:t>‹#›</a:t>
            </a:fld>
            <a:endParaRPr lang="en-US"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02713" y="266700"/>
            <a:ext cx="2794000" cy="5692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0713" y="266700"/>
            <a:ext cx="8229600" cy="5692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0D7551C-1664-4FC0-BA72-C0CF00FF6E7A}" type="datetimeFigureOut">
              <a:rPr lang="en-US"/>
              <a:pPr>
                <a:defRPr/>
              </a:pPr>
              <a:t>8/21/2024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71F7AE0-1B57-45E2-804D-B6EAE219F379}" type="slidenum">
              <a:rPr lang="en-US" altLang="en-US"/>
              <a:pPr>
                <a:defRPr/>
              </a:pPr>
              <a:t>‹#›</a:t>
            </a:fld>
            <a:endParaRPr lang="en-US"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0713" y="266700"/>
            <a:ext cx="11158537" cy="11080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38175" y="1571625"/>
            <a:ext cx="11158538" cy="4387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0713" y="6162675"/>
            <a:ext cx="2892425" cy="3540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mn-lt"/>
              </a:defRPr>
            </a:lvl1pPr>
          </a:lstStyle>
          <a:p>
            <a:pPr>
              <a:defRPr/>
            </a:pPr>
            <a:fld id="{2C6EE13D-1781-4801-A458-F8F481DEFD92}" type="datetimeFigureOut">
              <a:rPr lang="en-US"/>
              <a:pPr>
                <a:defRPr/>
              </a:pPr>
              <a:t>8/21/2024</a:t>
            </a:fld>
            <a:endParaRPr lang="en-US" dirty="0"/>
          </a:p>
        </p:txBody>
      </p:sp>
      <p:sp>
        <p:nvSpPr>
          <p:cNvPr id="5" name="Footer Placeholder 4"/>
          <p:cNvSpPr>
            <a:spLocks noGrp="1"/>
          </p:cNvSpPr>
          <p:nvPr>
            <p:ph type="ftr" sz="quarter" idx="3"/>
          </p:nvPr>
        </p:nvSpPr>
        <p:spPr>
          <a:xfrm>
            <a:off x="4238625" y="6162675"/>
            <a:ext cx="3922713" cy="354013"/>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mn-lt"/>
              </a:defRPr>
            </a:lvl1pPr>
          </a:lstStyle>
          <a:p>
            <a:pPr>
              <a:defRPr/>
            </a:pPr>
            <a:endParaRPr lang="en-US" dirty="0"/>
          </a:p>
        </p:txBody>
      </p:sp>
      <p:sp>
        <p:nvSpPr>
          <p:cNvPr id="6" name="Slide Number Placeholder 5"/>
          <p:cNvSpPr>
            <a:spLocks noGrp="1"/>
          </p:cNvSpPr>
          <p:nvPr>
            <p:ph type="sldNum" sz="quarter" idx="4"/>
          </p:nvPr>
        </p:nvSpPr>
        <p:spPr>
          <a:xfrm>
            <a:off x="8886825" y="6162675"/>
            <a:ext cx="2892425" cy="354013"/>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mn-lt"/>
              </a:defRPr>
            </a:lvl1pPr>
          </a:lstStyle>
          <a:p>
            <a:pPr>
              <a:defRPr/>
            </a:pPr>
            <a:fld id="{2CE07380-1CC8-498D-ADB8-2258AC534CB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Franklin Gothic Medium" pitchFamily="34" charset="0"/>
          <a:cs typeface="Arial" charset="0"/>
        </a:defRPr>
      </a:lvl2pPr>
      <a:lvl3pPr algn="ctr" rtl="0" eaLnBrk="0" fontAlgn="base" hangingPunct="0">
        <a:spcBef>
          <a:spcPct val="0"/>
        </a:spcBef>
        <a:spcAft>
          <a:spcPct val="0"/>
        </a:spcAft>
        <a:defRPr sz="4400">
          <a:solidFill>
            <a:schemeClr val="bg1"/>
          </a:solidFill>
          <a:latin typeface="Franklin Gothic Medium" pitchFamily="34" charset="0"/>
          <a:cs typeface="Arial" charset="0"/>
        </a:defRPr>
      </a:lvl3pPr>
      <a:lvl4pPr algn="ctr" rtl="0" eaLnBrk="0" fontAlgn="base" hangingPunct="0">
        <a:spcBef>
          <a:spcPct val="0"/>
        </a:spcBef>
        <a:spcAft>
          <a:spcPct val="0"/>
        </a:spcAft>
        <a:defRPr sz="4400">
          <a:solidFill>
            <a:schemeClr val="bg1"/>
          </a:solidFill>
          <a:latin typeface="Franklin Gothic Medium" pitchFamily="34" charset="0"/>
          <a:cs typeface="Arial" charset="0"/>
        </a:defRPr>
      </a:lvl4pPr>
      <a:lvl5pPr algn="ctr" rtl="0" eaLnBrk="0" fontAlgn="base" hangingPunct="0">
        <a:spcBef>
          <a:spcPct val="0"/>
        </a:spcBef>
        <a:spcAft>
          <a:spcPct val="0"/>
        </a:spcAft>
        <a:defRPr sz="4400">
          <a:solidFill>
            <a:schemeClr val="bg1"/>
          </a:solidFill>
          <a:latin typeface="Franklin Gothic Medium" pitchFamily="34" charset="0"/>
          <a:cs typeface="Arial" charset="0"/>
        </a:defRPr>
      </a:lvl5pPr>
      <a:lvl6pPr marL="457200" algn="ctr" rtl="0" fontAlgn="base">
        <a:spcBef>
          <a:spcPct val="0"/>
        </a:spcBef>
        <a:spcAft>
          <a:spcPct val="0"/>
        </a:spcAft>
        <a:defRPr sz="4400">
          <a:solidFill>
            <a:schemeClr val="bg1"/>
          </a:solidFill>
          <a:latin typeface="Franklin Gothic Medium" pitchFamily="34" charset="0"/>
          <a:cs typeface="Arial" charset="0"/>
        </a:defRPr>
      </a:lvl6pPr>
      <a:lvl7pPr marL="914400" algn="ctr" rtl="0" fontAlgn="base">
        <a:spcBef>
          <a:spcPct val="0"/>
        </a:spcBef>
        <a:spcAft>
          <a:spcPct val="0"/>
        </a:spcAft>
        <a:defRPr sz="4400">
          <a:solidFill>
            <a:schemeClr val="bg1"/>
          </a:solidFill>
          <a:latin typeface="Franklin Gothic Medium" pitchFamily="34" charset="0"/>
          <a:cs typeface="Arial" charset="0"/>
        </a:defRPr>
      </a:lvl7pPr>
      <a:lvl8pPr marL="1371600" algn="ctr" rtl="0" fontAlgn="base">
        <a:spcBef>
          <a:spcPct val="0"/>
        </a:spcBef>
        <a:spcAft>
          <a:spcPct val="0"/>
        </a:spcAft>
        <a:defRPr sz="4400">
          <a:solidFill>
            <a:schemeClr val="bg1"/>
          </a:solidFill>
          <a:latin typeface="Franklin Gothic Medium" pitchFamily="34" charset="0"/>
          <a:cs typeface="Arial" charset="0"/>
        </a:defRPr>
      </a:lvl8pPr>
      <a:lvl9pPr marL="1828800" algn="ctr" rtl="0" fontAlgn="base">
        <a:spcBef>
          <a:spcPct val="0"/>
        </a:spcBef>
        <a:spcAft>
          <a:spcPct val="0"/>
        </a:spcAft>
        <a:defRPr sz="4400">
          <a:solidFill>
            <a:schemeClr val="bg1"/>
          </a:solidFill>
          <a:latin typeface="Franklin Gothic Medium" pitchFamily="34" charset="0"/>
          <a:cs typeface="Arial" charset="0"/>
        </a:defRPr>
      </a:lvl9pPr>
    </p:titleStyle>
    <p:bodyStyle>
      <a:lvl1pPr marL="342900" indent="-342900" algn="l" rtl="0" eaLnBrk="0" fontAlgn="base" hangingPunct="0">
        <a:spcBef>
          <a:spcPct val="20000"/>
        </a:spcBef>
        <a:spcAft>
          <a:spcPct val="0"/>
        </a:spcAft>
        <a:buFont typeface="Arial" charset="0"/>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bg1"/>
          </a:solidFill>
          <a:latin typeface="+mn-lt"/>
          <a:cs typeface="+mn-cs"/>
        </a:defRPr>
      </a:lvl2pPr>
      <a:lvl3pPr marL="1143000" indent="-228600" algn="l" rtl="0" eaLnBrk="0" fontAlgn="base" hangingPunct="0">
        <a:spcBef>
          <a:spcPct val="20000"/>
        </a:spcBef>
        <a:spcAft>
          <a:spcPct val="0"/>
        </a:spcAft>
        <a:buFont typeface="Arial" charset="0"/>
        <a:buChar char="•"/>
        <a:defRPr sz="2400">
          <a:solidFill>
            <a:schemeClr val="bg1"/>
          </a:solidFill>
          <a:latin typeface="+mn-lt"/>
          <a:cs typeface="+mn-cs"/>
        </a:defRPr>
      </a:lvl3pPr>
      <a:lvl4pPr marL="1600200" indent="-228600" algn="l" rtl="0" eaLnBrk="0" fontAlgn="base" hangingPunct="0">
        <a:spcBef>
          <a:spcPct val="20000"/>
        </a:spcBef>
        <a:spcAft>
          <a:spcPct val="0"/>
        </a:spcAft>
        <a:buFont typeface="Arial" charset="0"/>
        <a:buChar char="–"/>
        <a:defRPr sz="2000">
          <a:solidFill>
            <a:schemeClr val="bg1"/>
          </a:solidFill>
          <a:latin typeface="+mn-lt"/>
          <a:cs typeface="+mn-cs"/>
        </a:defRPr>
      </a:lvl4pPr>
      <a:lvl5pPr marL="2057400" indent="-228600" algn="l" rtl="0" eaLnBrk="0" fontAlgn="base" hangingPunct="0">
        <a:spcBef>
          <a:spcPct val="20000"/>
        </a:spcBef>
        <a:spcAft>
          <a:spcPct val="0"/>
        </a:spcAft>
        <a:buFont typeface="Arial" charset="0"/>
        <a:buChar char="»"/>
        <a:defRPr sz="2000">
          <a:solidFill>
            <a:schemeClr val="bg1"/>
          </a:solidFill>
          <a:latin typeface="+mn-lt"/>
          <a:cs typeface="+mn-cs"/>
        </a:defRPr>
      </a:lvl5pPr>
      <a:lvl6pPr marL="2514600" indent="-228600" algn="l" rtl="0" fontAlgn="base">
        <a:spcBef>
          <a:spcPct val="20000"/>
        </a:spcBef>
        <a:spcAft>
          <a:spcPct val="0"/>
        </a:spcAft>
        <a:buFont typeface="Arial" charset="0"/>
        <a:buChar char="»"/>
        <a:defRPr sz="2000">
          <a:solidFill>
            <a:schemeClr val="bg1"/>
          </a:solidFill>
          <a:latin typeface="+mn-lt"/>
          <a:cs typeface="+mn-cs"/>
        </a:defRPr>
      </a:lvl6pPr>
      <a:lvl7pPr marL="2971800" indent="-228600" algn="l" rtl="0" fontAlgn="base">
        <a:spcBef>
          <a:spcPct val="20000"/>
        </a:spcBef>
        <a:spcAft>
          <a:spcPct val="0"/>
        </a:spcAft>
        <a:buFont typeface="Arial" charset="0"/>
        <a:buChar char="»"/>
        <a:defRPr sz="2000">
          <a:solidFill>
            <a:schemeClr val="bg1"/>
          </a:solidFill>
          <a:latin typeface="+mn-lt"/>
          <a:cs typeface="+mn-cs"/>
        </a:defRPr>
      </a:lvl7pPr>
      <a:lvl8pPr marL="3429000" indent="-228600" algn="l" rtl="0" fontAlgn="base">
        <a:spcBef>
          <a:spcPct val="20000"/>
        </a:spcBef>
        <a:spcAft>
          <a:spcPct val="0"/>
        </a:spcAft>
        <a:buFont typeface="Arial" charset="0"/>
        <a:buChar char="»"/>
        <a:defRPr sz="2000">
          <a:solidFill>
            <a:schemeClr val="bg1"/>
          </a:solidFill>
          <a:latin typeface="+mn-lt"/>
          <a:cs typeface="+mn-cs"/>
        </a:defRPr>
      </a:lvl8pPr>
      <a:lvl9pPr marL="3886200" indent="-228600" algn="l" rtl="0" fontAlgn="base">
        <a:spcBef>
          <a:spcPct val="20000"/>
        </a:spcBef>
        <a:spcAft>
          <a:spcPct val="0"/>
        </a:spcAft>
        <a:buFont typeface="Arial" charset="0"/>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620713" y="266700"/>
            <a:ext cx="11158537" cy="11080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Text Placeholder 2"/>
          <p:cNvSpPr>
            <a:spLocks noGrp="1"/>
          </p:cNvSpPr>
          <p:nvPr>
            <p:ph type="body" idx="1"/>
          </p:nvPr>
        </p:nvSpPr>
        <p:spPr bwMode="auto">
          <a:xfrm>
            <a:off x="638175" y="1571625"/>
            <a:ext cx="11158538" cy="4387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0713" y="6162675"/>
            <a:ext cx="2892425" cy="3540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mn-lt"/>
              </a:defRPr>
            </a:lvl1pPr>
          </a:lstStyle>
          <a:p>
            <a:pPr>
              <a:defRPr/>
            </a:pPr>
            <a:fld id="{93DFFF92-3C77-4870-8354-19F23756A973}" type="datetimeFigureOut">
              <a:rPr lang="en-US"/>
              <a:pPr>
                <a:defRPr/>
              </a:pPr>
              <a:t>8/21/2024</a:t>
            </a:fld>
            <a:endParaRPr lang="en-US" dirty="0"/>
          </a:p>
        </p:txBody>
      </p:sp>
      <p:sp>
        <p:nvSpPr>
          <p:cNvPr id="5" name="Footer Placeholder 4"/>
          <p:cNvSpPr>
            <a:spLocks noGrp="1"/>
          </p:cNvSpPr>
          <p:nvPr>
            <p:ph type="ftr" sz="quarter" idx="3"/>
          </p:nvPr>
        </p:nvSpPr>
        <p:spPr>
          <a:xfrm>
            <a:off x="4238625" y="6162675"/>
            <a:ext cx="3922713" cy="354013"/>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mn-lt"/>
              </a:defRPr>
            </a:lvl1pPr>
          </a:lstStyle>
          <a:p>
            <a:pPr>
              <a:defRPr/>
            </a:pPr>
            <a:endParaRPr lang="en-US" dirty="0"/>
          </a:p>
        </p:txBody>
      </p:sp>
      <p:sp>
        <p:nvSpPr>
          <p:cNvPr id="6" name="Slide Number Placeholder 5"/>
          <p:cNvSpPr>
            <a:spLocks noGrp="1"/>
          </p:cNvSpPr>
          <p:nvPr>
            <p:ph type="sldNum" sz="quarter" idx="4"/>
          </p:nvPr>
        </p:nvSpPr>
        <p:spPr>
          <a:xfrm>
            <a:off x="8886825" y="6162675"/>
            <a:ext cx="2892425" cy="354013"/>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mn-lt"/>
              </a:defRPr>
            </a:lvl1pPr>
          </a:lstStyle>
          <a:p>
            <a:pPr>
              <a:defRPr/>
            </a:pPr>
            <a:fld id="{0D63E4EE-E73E-45C3-89FF-9E30E2A1F095}" type="slidenum">
              <a:rPr lang="en-US" altLang="en-US"/>
              <a:pPr>
                <a:defRPr/>
              </a:pPr>
              <a:t>‹#›</a:t>
            </a:fld>
            <a:endParaRPr lang="en-US" altLang="en-US" dirty="0"/>
          </a:p>
        </p:txBody>
      </p:sp>
      <p:pic>
        <p:nvPicPr>
          <p:cNvPr id="13319" name="Picture 7" descr="Rotary_invTRANS2"/>
          <p:cNvPicPr>
            <a:picLocks noChangeAspect="1" noChangeArrowheads="1"/>
          </p:cNvPicPr>
          <p:nvPr userDrawn="1"/>
        </p:nvPicPr>
        <p:blipFill>
          <a:blip r:embed="rId14"/>
          <a:srcRect/>
          <a:stretch>
            <a:fillRect/>
          </a:stretch>
        </p:blipFill>
        <p:spPr bwMode="auto">
          <a:xfrm>
            <a:off x="312738" y="5807075"/>
            <a:ext cx="1763712" cy="6413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Franklin Gothic Medium" pitchFamily="34" charset="0"/>
          <a:cs typeface="Arial" charset="0"/>
        </a:defRPr>
      </a:lvl2pPr>
      <a:lvl3pPr algn="ctr" rtl="0" eaLnBrk="0" fontAlgn="base" hangingPunct="0">
        <a:spcBef>
          <a:spcPct val="0"/>
        </a:spcBef>
        <a:spcAft>
          <a:spcPct val="0"/>
        </a:spcAft>
        <a:defRPr sz="4400">
          <a:solidFill>
            <a:schemeClr val="bg1"/>
          </a:solidFill>
          <a:latin typeface="Franklin Gothic Medium" pitchFamily="34" charset="0"/>
          <a:cs typeface="Arial" charset="0"/>
        </a:defRPr>
      </a:lvl3pPr>
      <a:lvl4pPr algn="ctr" rtl="0" eaLnBrk="0" fontAlgn="base" hangingPunct="0">
        <a:spcBef>
          <a:spcPct val="0"/>
        </a:spcBef>
        <a:spcAft>
          <a:spcPct val="0"/>
        </a:spcAft>
        <a:defRPr sz="4400">
          <a:solidFill>
            <a:schemeClr val="bg1"/>
          </a:solidFill>
          <a:latin typeface="Franklin Gothic Medium" pitchFamily="34" charset="0"/>
          <a:cs typeface="Arial" charset="0"/>
        </a:defRPr>
      </a:lvl4pPr>
      <a:lvl5pPr algn="ctr" rtl="0" eaLnBrk="0" fontAlgn="base" hangingPunct="0">
        <a:spcBef>
          <a:spcPct val="0"/>
        </a:spcBef>
        <a:spcAft>
          <a:spcPct val="0"/>
        </a:spcAft>
        <a:defRPr sz="4400">
          <a:solidFill>
            <a:schemeClr val="bg1"/>
          </a:solidFill>
          <a:latin typeface="Franklin Gothic Medium" pitchFamily="34" charset="0"/>
          <a:cs typeface="Arial" charset="0"/>
        </a:defRPr>
      </a:lvl5pPr>
      <a:lvl6pPr marL="457200" algn="ctr" rtl="0" fontAlgn="base">
        <a:spcBef>
          <a:spcPct val="0"/>
        </a:spcBef>
        <a:spcAft>
          <a:spcPct val="0"/>
        </a:spcAft>
        <a:defRPr sz="4400">
          <a:solidFill>
            <a:schemeClr val="bg1"/>
          </a:solidFill>
          <a:latin typeface="Franklin Gothic Medium" pitchFamily="34" charset="0"/>
          <a:cs typeface="Arial" charset="0"/>
        </a:defRPr>
      </a:lvl6pPr>
      <a:lvl7pPr marL="914400" algn="ctr" rtl="0" fontAlgn="base">
        <a:spcBef>
          <a:spcPct val="0"/>
        </a:spcBef>
        <a:spcAft>
          <a:spcPct val="0"/>
        </a:spcAft>
        <a:defRPr sz="4400">
          <a:solidFill>
            <a:schemeClr val="bg1"/>
          </a:solidFill>
          <a:latin typeface="Franklin Gothic Medium" pitchFamily="34" charset="0"/>
          <a:cs typeface="Arial" charset="0"/>
        </a:defRPr>
      </a:lvl7pPr>
      <a:lvl8pPr marL="1371600" algn="ctr" rtl="0" fontAlgn="base">
        <a:spcBef>
          <a:spcPct val="0"/>
        </a:spcBef>
        <a:spcAft>
          <a:spcPct val="0"/>
        </a:spcAft>
        <a:defRPr sz="4400">
          <a:solidFill>
            <a:schemeClr val="bg1"/>
          </a:solidFill>
          <a:latin typeface="Franklin Gothic Medium" pitchFamily="34" charset="0"/>
          <a:cs typeface="Arial" charset="0"/>
        </a:defRPr>
      </a:lvl8pPr>
      <a:lvl9pPr marL="1828800" algn="ctr" rtl="0" fontAlgn="base">
        <a:spcBef>
          <a:spcPct val="0"/>
        </a:spcBef>
        <a:spcAft>
          <a:spcPct val="0"/>
        </a:spcAft>
        <a:defRPr sz="4400">
          <a:solidFill>
            <a:schemeClr val="bg1"/>
          </a:solidFill>
          <a:latin typeface="Franklin Gothic Medium" pitchFamily="34" charset="0"/>
          <a:cs typeface="Arial" charset="0"/>
        </a:defRPr>
      </a:lvl9pPr>
    </p:titleStyle>
    <p:bodyStyle>
      <a:lvl1pPr marL="342900" indent="-342900" algn="l" rtl="0" eaLnBrk="0" fontAlgn="base" hangingPunct="0">
        <a:spcBef>
          <a:spcPct val="20000"/>
        </a:spcBef>
        <a:spcAft>
          <a:spcPct val="0"/>
        </a:spcAft>
        <a:buFont typeface="Arial" charset="0"/>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bg1"/>
          </a:solidFill>
          <a:latin typeface="+mn-lt"/>
          <a:cs typeface="+mn-cs"/>
        </a:defRPr>
      </a:lvl2pPr>
      <a:lvl3pPr marL="1143000" indent="-228600" algn="l" rtl="0" eaLnBrk="0" fontAlgn="base" hangingPunct="0">
        <a:spcBef>
          <a:spcPct val="20000"/>
        </a:spcBef>
        <a:spcAft>
          <a:spcPct val="0"/>
        </a:spcAft>
        <a:buFont typeface="Arial" charset="0"/>
        <a:buChar char="•"/>
        <a:defRPr sz="2400">
          <a:solidFill>
            <a:schemeClr val="bg1"/>
          </a:solidFill>
          <a:latin typeface="+mn-lt"/>
          <a:cs typeface="+mn-cs"/>
        </a:defRPr>
      </a:lvl3pPr>
      <a:lvl4pPr marL="1600200" indent="-228600" algn="l" rtl="0" eaLnBrk="0" fontAlgn="base" hangingPunct="0">
        <a:spcBef>
          <a:spcPct val="20000"/>
        </a:spcBef>
        <a:spcAft>
          <a:spcPct val="0"/>
        </a:spcAft>
        <a:buFont typeface="Arial" charset="0"/>
        <a:buChar char="–"/>
        <a:defRPr sz="2000">
          <a:solidFill>
            <a:schemeClr val="bg1"/>
          </a:solidFill>
          <a:latin typeface="+mn-lt"/>
          <a:cs typeface="+mn-cs"/>
        </a:defRPr>
      </a:lvl4pPr>
      <a:lvl5pPr marL="2057400" indent="-228600" algn="l" rtl="0" eaLnBrk="0" fontAlgn="base" hangingPunct="0">
        <a:spcBef>
          <a:spcPct val="20000"/>
        </a:spcBef>
        <a:spcAft>
          <a:spcPct val="0"/>
        </a:spcAft>
        <a:buFont typeface="Arial" charset="0"/>
        <a:buChar char="»"/>
        <a:defRPr sz="2000">
          <a:solidFill>
            <a:schemeClr val="bg1"/>
          </a:solidFill>
          <a:latin typeface="+mn-lt"/>
          <a:cs typeface="+mn-cs"/>
        </a:defRPr>
      </a:lvl5pPr>
      <a:lvl6pPr marL="2514600" indent="-228600" algn="l" rtl="0" fontAlgn="base">
        <a:spcBef>
          <a:spcPct val="20000"/>
        </a:spcBef>
        <a:spcAft>
          <a:spcPct val="0"/>
        </a:spcAft>
        <a:buFont typeface="Arial" charset="0"/>
        <a:buChar char="»"/>
        <a:defRPr sz="2000">
          <a:solidFill>
            <a:schemeClr val="bg1"/>
          </a:solidFill>
          <a:latin typeface="+mn-lt"/>
          <a:cs typeface="+mn-cs"/>
        </a:defRPr>
      </a:lvl6pPr>
      <a:lvl7pPr marL="2971800" indent="-228600" algn="l" rtl="0" fontAlgn="base">
        <a:spcBef>
          <a:spcPct val="20000"/>
        </a:spcBef>
        <a:spcAft>
          <a:spcPct val="0"/>
        </a:spcAft>
        <a:buFont typeface="Arial" charset="0"/>
        <a:buChar char="»"/>
        <a:defRPr sz="2000">
          <a:solidFill>
            <a:schemeClr val="bg1"/>
          </a:solidFill>
          <a:latin typeface="+mn-lt"/>
          <a:cs typeface="+mn-cs"/>
        </a:defRPr>
      </a:lvl7pPr>
      <a:lvl8pPr marL="3429000" indent="-228600" algn="l" rtl="0" fontAlgn="base">
        <a:spcBef>
          <a:spcPct val="20000"/>
        </a:spcBef>
        <a:spcAft>
          <a:spcPct val="0"/>
        </a:spcAft>
        <a:buFont typeface="Arial" charset="0"/>
        <a:buChar char="»"/>
        <a:defRPr sz="2000">
          <a:solidFill>
            <a:schemeClr val="bg1"/>
          </a:solidFill>
          <a:latin typeface="+mn-lt"/>
          <a:cs typeface="+mn-cs"/>
        </a:defRPr>
      </a:lvl8pPr>
      <a:lvl9pPr marL="3886200" indent="-228600" algn="l" rtl="0" fontAlgn="base">
        <a:spcBef>
          <a:spcPct val="20000"/>
        </a:spcBef>
        <a:spcAft>
          <a:spcPct val="0"/>
        </a:spcAft>
        <a:buFont typeface="Arial" charset="0"/>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gif"/><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gif"/><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g"/><Relationship Id="rId7" Type="http://schemas.openxmlformats.org/officeDocument/2006/relationships/image" Target="../media/image18.jfi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fif"/></Relationships>
</file>

<file path=ppt/slides/_rels/slide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8.jpeg"/><Relationship Id="rId7" Type="http://schemas.openxmlformats.org/officeDocument/2006/relationships/image" Target="../media/image41.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6.gif"/><Relationship Id="rId4" Type="http://schemas.openxmlformats.org/officeDocument/2006/relationships/image" Target="../media/image39.jpg"/></Relationships>
</file>

<file path=ppt/slides/_rels/slide1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jpeg"/></Relationships>
</file>

<file path=ppt/slides/_rels/slide1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6.gif"/></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building, man, holding&#10;&#10;Description automatically generated">
            <a:extLst>
              <a:ext uri="{FF2B5EF4-FFF2-40B4-BE49-F238E27FC236}">
                <a16:creationId xmlns:a16="http://schemas.microsoft.com/office/drawing/2014/main" id="{4A87E09A-EC6B-4A5B-AE77-72F13A13E6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917" y="2116212"/>
            <a:ext cx="4093458" cy="2838131"/>
          </a:xfrm>
          <a:prstGeom prst="rect">
            <a:avLst/>
          </a:prstGeom>
        </p:spPr>
      </p:pic>
      <p:pic>
        <p:nvPicPr>
          <p:cNvPr id="10" name="Picture 9" descr="A group of people around each other&#10;&#10;Description automatically generated">
            <a:extLst>
              <a:ext uri="{FF2B5EF4-FFF2-40B4-BE49-F238E27FC236}">
                <a16:creationId xmlns:a16="http://schemas.microsoft.com/office/drawing/2014/main" id="{61551956-9515-4F0D-BEBE-C99738DAB0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588" y="2095542"/>
            <a:ext cx="4215047" cy="2838131"/>
          </a:xfrm>
          <a:prstGeom prst="rect">
            <a:avLst/>
          </a:prstGeom>
        </p:spPr>
      </p:pic>
      <p:pic>
        <p:nvPicPr>
          <p:cNvPr id="14" name="Picture 13" descr="A group of people in a park&#10;&#10;Description automatically generated">
            <a:extLst>
              <a:ext uri="{FF2B5EF4-FFF2-40B4-BE49-F238E27FC236}">
                <a16:creationId xmlns:a16="http://schemas.microsoft.com/office/drawing/2014/main" id="{1C6494AB-09D8-49CD-9923-B2CF137EF1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8046" y="2116212"/>
            <a:ext cx="3985460" cy="2838131"/>
          </a:xfrm>
          <a:prstGeom prst="rect">
            <a:avLst/>
          </a:prstGeom>
        </p:spPr>
      </p:pic>
      <p:sp>
        <p:nvSpPr>
          <p:cNvPr id="3" name="TextBox 2">
            <a:extLst>
              <a:ext uri="{FF2B5EF4-FFF2-40B4-BE49-F238E27FC236}">
                <a16:creationId xmlns:a16="http://schemas.microsoft.com/office/drawing/2014/main" id="{ACA58CB1-D0BD-46FA-AD9E-43649177E72F}"/>
              </a:ext>
            </a:extLst>
          </p:cNvPr>
          <p:cNvSpPr txBox="1"/>
          <p:nvPr/>
        </p:nvSpPr>
        <p:spPr>
          <a:xfrm>
            <a:off x="3339549" y="5335107"/>
            <a:ext cx="6508796" cy="707886"/>
          </a:xfrm>
          <a:prstGeom prst="rect">
            <a:avLst/>
          </a:prstGeom>
          <a:noFill/>
        </p:spPr>
        <p:txBody>
          <a:bodyPr wrap="square" rtlCol="0">
            <a:spAutoFit/>
          </a:bodyPr>
          <a:lstStyle/>
          <a:p>
            <a:pPr algn="ctr"/>
            <a:r>
              <a:rPr lang="en-US" sz="4000" dirty="0">
                <a:solidFill>
                  <a:schemeClr val="bg1"/>
                </a:solidFill>
              </a:rPr>
              <a:t>We are </a:t>
            </a:r>
            <a:r>
              <a:rPr lang="en-US" sz="4000" b="1" dirty="0">
                <a:solidFill>
                  <a:srgbClr val="FFBE10"/>
                </a:solidFill>
              </a:rPr>
              <a:t>People of Action</a:t>
            </a:r>
          </a:p>
        </p:txBody>
      </p:sp>
      <p:pic>
        <p:nvPicPr>
          <p:cNvPr id="5" name="Picture 4" descr="Logo&#10;&#10;Description automatically generated">
            <a:extLst>
              <a:ext uri="{FF2B5EF4-FFF2-40B4-BE49-F238E27FC236}">
                <a16:creationId xmlns:a16="http://schemas.microsoft.com/office/drawing/2014/main" id="{E6D6F7DC-5BBA-4351-B0FB-9511465A23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601" y="5689050"/>
            <a:ext cx="1946687" cy="707886"/>
          </a:xfrm>
          <a:prstGeom prst="rect">
            <a:avLst/>
          </a:prstGeom>
        </p:spPr>
      </p:pic>
      <p:sp>
        <p:nvSpPr>
          <p:cNvPr id="9" name="TextBox 8">
            <a:extLst>
              <a:ext uri="{FF2B5EF4-FFF2-40B4-BE49-F238E27FC236}">
                <a16:creationId xmlns:a16="http://schemas.microsoft.com/office/drawing/2014/main" id="{ACA58CB1-D0BD-46FA-AD9E-43649177E72F}"/>
              </a:ext>
            </a:extLst>
          </p:cNvPr>
          <p:cNvSpPr txBox="1"/>
          <p:nvPr/>
        </p:nvSpPr>
        <p:spPr>
          <a:xfrm>
            <a:off x="3177624" y="496407"/>
            <a:ext cx="6508796" cy="830997"/>
          </a:xfrm>
          <a:prstGeom prst="rect">
            <a:avLst/>
          </a:prstGeom>
          <a:noFill/>
        </p:spPr>
        <p:txBody>
          <a:bodyPr wrap="square" rtlCol="0">
            <a:spAutoFit/>
          </a:bodyPr>
          <a:lstStyle/>
          <a:p>
            <a:pPr algn="ctr"/>
            <a:r>
              <a:rPr lang="en-US" sz="4800" b="1" dirty="0">
                <a:solidFill>
                  <a:srgbClr val="FFBE10"/>
                </a:solidFill>
              </a:rPr>
              <a:t>DISCOVER ROTARY</a:t>
            </a:r>
          </a:p>
        </p:txBody>
      </p:sp>
    </p:spTree>
    <p:extLst>
      <p:ext uri="{BB962C8B-B14F-4D97-AF65-F5344CB8AC3E}">
        <p14:creationId xmlns:p14="http://schemas.microsoft.com/office/powerpoint/2010/main" val="132803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CAD665-4F28-4838-87FF-66BF213A2189}"/>
              </a:ext>
            </a:extLst>
          </p:cNvPr>
          <p:cNvSpPr txBox="1"/>
          <p:nvPr/>
        </p:nvSpPr>
        <p:spPr>
          <a:xfrm>
            <a:off x="2933700" y="34322"/>
            <a:ext cx="6610349" cy="1877437"/>
          </a:xfrm>
          <a:prstGeom prst="rect">
            <a:avLst/>
          </a:prstGeom>
          <a:noFill/>
        </p:spPr>
        <p:txBody>
          <a:bodyPr wrap="square" rtlCol="0">
            <a:spAutoFit/>
          </a:bodyPr>
          <a:lstStyle/>
          <a:p>
            <a:pPr algn="ctr"/>
            <a:r>
              <a:rPr lang="en-US" sz="4400" b="1" dirty="0">
                <a:solidFill>
                  <a:schemeClr val="bg1"/>
                </a:solidFill>
              </a:rPr>
              <a:t>WELCOME </a:t>
            </a:r>
          </a:p>
          <a:p>
            <a:pPr algn="ctr"/>
            <a:r>
              <a:rPr lang="en-US" sz="3200" b="1" dirty="0">
                <a:solidFill>
                  <a:schemeClr val="bg1"/>
                </a:solidFill>
              </a:rPr>
              <a:t>&amp; </a:t>
            </a:r>
          </a:p>
          <a:p>
            <a:pPr algn="ctr"/>
            <a:r>
              <a:rPr lang="en-US" sz="4000" b="1" dirty="0">
                <a:solidFill>
                  <a:schemeClr val="bg1"/>
                </a:solidFill>
              </a:rPr>
              <a:t>INTRODUCTIONS</a:t>
            </a:r>
          </a:p>
        </p:txBody>
      </p:sp>
      <p:sp>
        <p:nvSpPr>
          <p:cNvPr id="19" name="TextBox 18">
            <a:extLst>
              <a:ext uri="{FF2B5EF4-FFF2-40B4-BE49-F238E27FC236}">
                <a16:creationId xmlns:a16="http://schemas.microsoft.com/office/drawing/2014/main" id="{77565BAC-1206-43DE-9B3E-2CCF1A781571}"/>
              </a:ext>
            </a:extLst>
          </p:cNvPr>
          <p:cNvSpPr txBox="1"/>
          <p:nvPr/>
        </p:nvSpPr>
        <p:spPr>
          <a:xfrm>
            <a:off x="504824" y="2048145"/>
            <a:ext cx="11468100" cy="3754874"/>
          </a:xfrm>
          <a:prstGeom prst="rect">
            <a:avLst/>
          </a:prstGeom>
          <a:noFill/>
        </p:spPr>
        <p:txBody>
          <a:bodyPr wrap="square" rtlCol="0">
            <a:spAutoFit/>
          </a:bodyPr>
          <a:lstStyle/>
          <a:p>
            <a:pPr marL="514350" indent="-514350">
              <a:buFont typeface="+mj-lt"/>
              <a:buAutoNum type="arabicParenR"/>
            </a:pPr>
            <a:r>
              <a:rPr lang="en-US" sz="2800" dirty="0">
                <a:solidFill>
                  <a:schemeClr val="bg1"/>
                </a:solidFill>
              </a:rPr>
              <a:t>Your Name:</a:t>
            </a:r>
          </a:p>
          <a:p>
            <a:pPr marL="514350" indent="-514350">
              <a:buFont typeface="+mj-lt"/>
              <a:buAutoNum type="arabicParenR"/>
            </a:pPr>
            <a:endParaRPr lang="en-US" sz="1400" dirty="0">
              <a:solidFill>
                <a:schemeClr val="bg1"/>
              </a:solidFill>
            </a:endParaRPr>
          </a:p>
          <a:p>
            <a:pPr marL="514350" indent="-514350">
              <a:buFont typeface="+mj-lt"/>
              <a:buAutoNum type="arabicParenR"/>
            </a:pPr>
            <a:r>
              <a:rPr lang="en-US" sz="2800" dirty="0">
                <a:solidFill>
                  <a:schemeClr val="bg1"/>
                </a:solidFill>
              </a:rPr>
              <a:t>Your Vocation (or past, if retired):</a:t>
            </a:r>
          </a:p>
          <a:p>
            <a:pPr marL="514350" indent="-514350">
              <a:buFont typeface="+mj-lt"/>
              <a:buAutoNum type="arabicParenR"/>
            </a:pPr>
            <a:endParaRPr lang="en-US" sz="1400" dirty="0">
              <a:solidFill>
                <a:schemeClr val="bg1"/>
              </a:solidFill>
            </a:endParaRPr>
          </a:p>
          <a:p>
            <a:pPr marL="514350" indent="-514350">
              <a:buFont typeface="+mj-lt"/>
              <a:buAutoNum type="arabicParenR"/>
            </a:pPr>
            <a:r>
              <a:rPr lang="en-US" sz="2800" dirty="0">
                <a:solidFill>
                  <a:schemeClr val="bg1"/>
                </a:solidFill>
              </a:rPr>
              <a:t>Members: "What attracted you to Rotary, and what's kept you in Rotary?“</a:t>
            </a:r>
          </a:p>
          <a:p>
            <a:pPr marL="514350" indent="-514350">
              <a:buFont typeface="+mj-lt"/>
              <a:buAutoNum type="arabicParenR"/>
            </a:pPr>
            <a:endParaRPr lang="en-US" sz="1400" dirty="0">
              <a:solidFill>
                <a:schemeClr val="bg1"/>
              </a:solidFill>
            </a:endParaRPr>
          </a:p>
          <a:p>
            <a:pPr marL="514350" indent="-514350">
              <a:buFont typeface="+mj-lt"/>
              <a:buAutoNum type="arabicParenR"/>
            </a:pPr>
            <a:r>
              <a:rPr lang="en-US" sz="2800" dirty="0">
                <a:solidFill>
                  <a:schemeClr val="bg1"/>
                </a:solidFill>
              </a:rPr>
              <a:t>Guests: What sparked your interest to attend this DISCOVER ROTARY EVENT today?</a:t>
            </a:r>
          </a:p>
          <a:p>
            <a:pPr marL="514350" indent="-514350">
              <a:buFont typeface="+mj-lt"/>
              <a:buAutoNum type="arabicParenR"/>
            </a:pPr>
            <a:endParaRPr lang="en-US" sz="2800" dirty="0">
              <a:solidFill>
                <a:schemeClr val="bg1"/>
              </a:solidFill>
            </a:endParaRPr>
          </a:p>
        </p:txBody>
      </p:sp>
      <p:pic>
        <p:nvPicPr>
          <p:cNvPr id="3" name="Picture 2" descr="Logo&#10;&#10;Description automatically generated">
            <a:extLst>
              <a:ext uri="{FF2B5EF4-FFF2-40B4-BE49-F238E27FC236}">
                <a16:creationId xmlns:a16="http://schemas.microsoft.com/office/drawing/2014/main" id="{B7CD5CA9-7189-3C2C-FE09-113D9E607A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601" y="5689050"/>
            <a:ext cx="1946687" cy="707886"/>
          </a:xfrm>
          <a:prstGeom prst="rect">
            <a:avLst/>
          </a:prstGeom>
        </p:spPr>
      </p:pic>
    </p:spTree>
    <p:extLst>
      <p:ext uri="{BB962C8B-B14F-4D97-AF65-F5344CB8AC3E}">
        <p14:creationId xmlns:p14="http://schemas.microsoft.com/office/powerpoint/2010/main" val="2114552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06EA02-F46C-BAD8-31E9-685A85C8392A}"/>
              </a:ext>
            </a:extLst>
          </p:cNvPr>
          <p:cNvSpPr txBox="1"/>
          <p:nvPr/>
        </p:nvSpPr>
        <p:spPr>
          <a:xfrm>
            <a:off x="2155372" y="636814"/>
            <a:ext cx="8327572" cy="830997"/>
          </a:xfrm>
          <a:prstGeom prst="rect">
            <a:avLst/>
          </a:prstGeom>
          <a:noFill/>
        </p:spPr>
        <p:txBody>
          <a:bodyPr wrap="square" rtlCol="0">
            <a:spAutoFit/>
          </a:bodyPr>
          <a:lstStyle/>
          <a:p>
            <a:pPr algn="ctr"/>
            <a:r>
              <a:rPr lang="en-US" sz="4800" b="1" dirty="0">
                <a:solidFill>
                  <a:schemeClr val="bg1"/>
                </a:solidFill>
              </a:rPr>
              <a:t>OBJECTIVES</a:t>
            </a:r>
          </a:p>
        </p:txBody>
      </p:sp>
      <p:sp>
        <p:nvSpPr>
          <p:cNvPr id="3" name="TextBox 2">
            <a:extLst>
              <a:ext uri="{FF2B5EF4-FFF2-40B4-BE49-F238E27FC236}">
                <a16:creationId xmlns:a16="http://schemas.microsoft.com/office/drawing/2014/main" id="{BC0ACAE6-9A59-ED3B-3E63-4DE7E7DF6842}"/>
              </a:ext>
            </a:extLst>
          </p:cNvPr>
          <p:cNvSpPr txBox="1"/>
          <p:nvPr/>
        </p:nvSpPr>
        <p:spPr>
          <a:xfrm>
            <a:off x="2155372" y="1992086"/>
            <a:ext cx="8066312" cy="707886"/>
          </a:xfrm>
          <a:prstGeom prst="rect">
            <a:avLst/>
          </a:prstGeom>
          <a:noFill/>
        </p:spPr>
        <p:txBody>
          <a:bodyPr wrap="square" rtlCol="0">
            <a:spAutoFit/>
          </a:bodyPr>
          <a:lstStyle/>
          <a:p>
            <a:r>
              <a:rPr lang="en-US" sz="4000" b="1" dirty="0">
                <a:solidFill>
                  <a:schemeClr val="bg1"/>
                </a:solidFill>
              </a:rPr>
              <a:t>Who We Are</a:t>
            </a:r>
          </a:p>
        </p:txBody>
      </p:sp>
      <p:sp>
        <p:nvSpPr>
          <p:cNvPr id="4" name="TextBox 3">
            <a:extLst>
              <a:ext uri="{FF2B5EF4-FFF2-40B4-BE49-F238E27FC236}">
                <a16:creationId xmlns:a16="http://schemas.microsoft.com/office/drawing/2014/main" id="{B36A99AF-CEE3-8D62-6967-92E32CA2CA9B}"/>
              </a:ext>
            </a:extLst>
          </p:cNvPr>
          <p:cNvSpPr txBox="1"/>
          <p:nvPr/>
        </p:nvSpPr>
        <p:spPr>
          <a:xfrm>
            <a:off x="2155372" y="3184071"/>
            <a:ext cx="7788728" cy="707886"/>
          </a:xfrm>
          <a:prstGeom prst="rect">
            <a:avLst/>
          </a:prstGeom>
          <a:noFill/>
        </p:spPr>
        <p:txBody>
          <a:bodyPr wrap="square" rtlCol="0">
            <a:spAutoFit/>
          </a:bodyPr>
          <a:lstStyle/>
          <a:p>
            <a:r>
              <a:rPr lang="en-US" sz="4000" b="1" dirty="0">
                <a:solidFill>
                  <a:schemeClr val="bg1"/>
                </a:solidFill>
              </a:rPr>
              <a:t>What We Do</a:t>
            </a:r>
          </a:p>
        </p:txBody>
      </p:sp>
      <p:sp>
        <p:nvSpPr>
          <p:cNvPr id="5" name="TextBox 4">
            <a:extLst>
              <a:ext uri="{FF2B5EF4-FFF2-40B4-BE49-F238E27FC236}">
                <a16:creationId xmlns:a16="http://schemas.microsoft.com/office/drawing/2014/main" id="{48D8FA52-0E94-ADDA-1E57-370B095EABDF}"/>
              </a:ext>
            </a:extLst>
          </p:cNvPr>
          <p:cNvSpPr txBox="1"/>
          <p:nvPr/>
        </p:nvSpPr>
        <p:spPr>
          <a:xfrm>
            <a:off x="2155372" y="4376057"/>
            <a:ext cx="8327572" cy="707886"/>
          </a:xfrm>
          <a:prstGeom prst="rect">
            <a:avLst/>
          </a:prstGeom>
          <a:noFill/>
        </p:spPr>
        <p:txBody>
          <a:bodyPr wrap="square" rtlCol="0">
            <a:spAutoFit/>
          </a:bodyPr>
          <a:lstStyle/>
          <a:p>
            <a:r>
              <a:rPr lang="en-US" sz="4000" b="1" dirty="0">
                <a:solidFill>
                  <a:schemeClr val="bg1"/>
                </a:solidFill>
              </a:rPr>
              <a:t>Impact in the Community</a:t>
            </a:r>
          </a:p>
        </p:txBody>
      </p:sp>
      <p:pic>
        <p:nvPicPr>
          <p:cNvPr id="6" name="Picture 5" descr="Logo&#10;&#10;Description automatically generated">
            <a:extLst>
              <a:ext uri="{FF2B5EF4-FFF2-40B4-BE49-F238E27FC236}">
                <a16:creationId xmlns:a16="http://schemas.microsoft.com/office/drawing/2014/main" id="{E6D6F7DC-5BBA-4351-B0FB-9511465A23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601" y="5689050"/>
            <a:ext cx="1946687" cy="707886"/>
          </a:xfrm>
          <a:prstGeom prst="rect">
            <a:avLst/>
          </a:prstGeom>
        </p:spPr>
      </p:pic>
    </p:spTree>
    <p:extLst>
      <p:ext uri="{BB962C8B-B14F-4D97-AF65-F5344CB8AC3E}">
        <p14:creationId xmlns:p14="http://schemas.microsoft.com/office/powerpoint/2010/main" val="44875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CAD665-4F28-4838-87FF-66BF213A2189}"/>
              </a:ext>
            </a:extLst>
          </p:cNvPr>
          <p:cNvSpPr txBox="1"/>
          <p:nvPr/>
        </p:nvSpPr>
        <p:spPr>
          <a:xfrm>
            <a:off x="4292115" y="34322"/>
            <a:ext cx="3787152" cy="1723549"/>
          </a:xfrm>
          <a:prstGeom prst="rect">
            <a:avLst/>
          </a:prstGeom>
          <a:noFill/>
        </p:spPr>
        <p:txBody>
          <a:bodyPr wrap="square" rtlCol="0">
            <a:spAutoFit/>
          </a:bodyPr>
          <a:lstStyle/>
          <a:p>
            <a:pPr algn="ctr"/>
            <a:r>
              <a:rPr lang="en-US" sz="5400" b="1" dirty="0">
                <a:solidFill>
                  <a:schemeClr val="bg1"/>
                </a:solidFill>
              </a:rPr>
              <a:t>Rotary</a:t>
            </a:r>
          </a:p>
          <a:p>
            <a:pPr algn="ctr"/>
            <a:r>
              <a:rPr lang="en-US" sz="1200" b="1" dirty="0">
                <a:solidFill>
                  <a:schemeClr val="bg1"/>
                </a:solidFill>
              </a:rPr>
              <a:t> </a:t>
            </a:r>
          </a:p>
          <a:p>
            <a:pPr algn="ctr"/>
            <a:r>
              <a:rPr lang="en-US" sz="4000" b="1" dirty="0">
                <a:solidFill>
                  <a:schemeClr val="bg1"/>
                </a:solidFill>
              </a:rPr>
              <a:t>Who We Are</a:t>
            </a:r>
          </a:p>
        </p:txBody>
      </p:sp>
      <p:pic>
        <p:nvPicPr>
          <p:cNvPr id="8" name="Picture 7" descr="A picture containing text, person&#10;&#10;Description automatically generated">
            <a:extLst>
              <a:ext uri="{FF2B5EF4-FFF2-40B4-BE49-F238E27FC236}">
                <a16:creationId xmlns:a16="http://schemas.microsoft.com/office/drawing/2014/main" id="{2E478B96-5C20-4A6D-98F4-3FCE657E786A}"/>
              </a:ext>
            </a:extLst>
          </p:cNvPr>
          <p:cNvPicPr>
            <a:picLocks noChangeAspect="1"/>
          </p:cNvPicPr>
          <p:nvPr/>
        </p:nvPicPr>
        <p:blipFill rotWithShape="1">
          <a:blip r:embed="rId3">
            <a:extLst>
              <a:ext uri="{28A0092B-C50C-407E-A947-70E740481C1C}">
                <a14:useLocalDpi xmlns:a14="http://schemas.microsoft.com/office/drawing/2010/main" val="0"/>
              </a:ext>
            </a:extLst>
          </a:blip>
          <a:srcRect l="27541" t="14709" r="13143" b="4802"/>
          <a:stretch/>
        </p:blipFill>
        <p:spPr>
          <a:xfrm>
            <a:off x="8250812" y="1788648"/>
            <a:ext cx="3716003" cy="2837382"/>
          </a:xfrm>
          <a:prstGeom prst="rect">
            <a:avLst/>
          </a:prstGeom>
        </p:spPr>
      </p:pic>
      <p:pic>
        <p:nvPicPr>
          <p:cNvPr id="14" name="Picture 13" descr="A picture containing person, outdoor&#10;&#10;Description automatically generated">
            <a:extLst>
              <a:ext uri="{FF2B5EF4-FFF2-40B4-BE49-F238E27FC236}">
                <a16:creationId xmlns:a16="http://schemas.microsoft.com/office/drawing/2014/main" id="{FE043E23-3AF5-4A01-AA61-5FA6ECD909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708" y="1788648"/>
            <a:ext cx="4014952" cy="2840365"/>
          </a:xfrm>
          <a:prstGeom prst="rect">
            <a:avLst/>
          </a:prstGeom>
        </p:spPr>
      </p:pic>
      <p:sp>
        <p:nvSpPr>
          <p:cNvPr id="19" name="TextBox 18">
            <a:extLst>
              <a:ext uri="{FF2B5EF4-FFF2-40B4-BE49-F238E27FC236}">
                <a16:creationId xmlns:a16="http://schemas.microsoft.com/office/drawing/2014/main" id="{77565BAC-1206-43DE-9B3E-2CCF1A781571}"/>
              </a:ext>
            </a:extLst>
          </p:cNvPr>
          <p:cNvSpPr txBox="1"/>
          <p:nvPr/>
        </p:nvSpPr>
        <p:spPr>
          <a:xfrm>
            <a:off x="1171575" y="4757258"/>
            <a:ext cx="9725025" cy="1846659"/>
          </a:xfrm>
          <a:prstGeom prst="rect">
            <a:avLst/>
          </a:prstGeom>
          <a:noFill/>
        </p:spPr>
        <p:txBody>
          <a:bodyPr wrap="square" rtlCol="0">
            <a:spAutoFit/>
          </a:bodyPr>
          <a:lstStyle/>
          <a:p>
            <a:pPr algn="ctr"/>
            <a:r>
              <a:rPr lang="en-US" sz="2800" dirty="0">
                <a:solidFill>
                  <a:schemeClr val="bg1"/>
                </a:solidFill>
              </a:rPr>
              <a:t>1.4 million neighbors, friends, leaders, &amp; problem solvers</a:t>
            </a:r>
          </a:p>
          <a:p>
            <a:pPr algn="ctr"/>
            <a:endParaRPr lang="en-US" sz="800" dirty="0">
              <a:solidFill>
                <a:schemeClr val="bg1"/>
              </a:solidFill>
            </a:endParaRPr>
          </a:p>
          <a:p>
            <a:pPr algn="ctr"/>
            <a:r>
              <a:rPr lang="en-US" sz="2800" dirty="0">
                <a:solidFill>
                  <a:schemeClr val="bg1"/>
                </a:solidFill>
              </a:rPr>
              <a:t>in 46,000 + Clubs,  in 220 + Countries</a:t>
            </a:r>
          </a:p>
          <a:p>
            <a:pPr algn="ctr"/>
            <a:endParaRPr lang="en-US" sz="1400" dirty="0">
              <a:solidFill>
                <a:schemeClr val="bg1"/>
              </a:solidFill>
            </a:endParaRPr>
          </a:p>
          <a:p>
            <a:pPr algn="ctr"/>
            <a:r>
              <a:rPr lang="en-US" sz="3600" dirty="0">
                <a:solidFill>
                  <a:schemeClr val="bg1"/>
                </a:solidFill>
              </a:rPr>
              <a:t>“Service Above Self”</a:t>
            </a:r>
          </a:p>
        </p:txBody>
      </p:sp>
      <p:pic>
        <p:nvPicPr>
          <p:cNvPr id="21" name="Picture 20" descr="A group of men smiling&#10;&#10;Description automatically generated with low confidence">
            <a:extLst>
              <a:ext uri="{FF2B5EF4-FFF2-40B4-BE49-F238E27FC236}">
                <a16:creationId xmlns:a16="http://schemas.microsoft.com/office/drawing/2014/main" id="{A38948FF-0B80-49C8-8CF8-03C15EF739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3660" y="1774416"/>
            <a:ext cx="3787152" cy="2840364"/>
          </a:xfrm>
          <a:prstGeom prst="rect">
            <a:avLst/>
          </a:prstGeom>
        </p:spPr>
      </p:pic>
      <p:pic>
        <p:nvPicPr>
          <p:cNvPr id="3" name="Picture 2" descr="Logo&#10;&#10;Description automatically generated">
            <a:extLst>
              <a:ext uri="{FF2B5EF4-FFF2-40B4-BE49-F238E27FC236}">
                <a16:creationId xmlns:a16="http://schemas.microsoft.com/office/drawing/2014/main" id="{B7CD5CA9-7189-3C2C-FE09-113D9E607A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601" y="5689050"/>
            <a:ext cx="1946687" cy="707886"/>
          </a:xfrm>
          <a:prstGeom prst="rect">
            <a:avLst/>
          </a:prstGeom>
        </p:spPr>
      </p:pic>
    </p:spTree>
    <p:extLst>
      <p:ext uri="{BB962C8B-B14F-4D97-AF65-F5344CB8AC3E}">
        <p14:creationId xmlns:p14="http://schemas.microsoft.com/office/powerpoint/2010/main" val="2287167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62A49-730D-421F-9EDD-B12D2EC61B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2835" y="938070"/>
            <a:ext cx="3601636" cy="3804905"/>
          </a:xfrm>
          <a:prstGeom prst="rect">
            <a:avLst/>
          </a:prstGeom>
        </p:spPr>
      </p:pic>
      <p:sp>
        <p:nvSpPr>
          <p:cNvPr id="12" name="TextBox 11">
            <a:extLst>
              <a:ext uri="{FF2B5EF4-FFF2-40B4-BE49-F238E27FC236}">
                <a16:creationId xmlns:a16="http://schemas.microsoft.com/office/drawing/2014/main" id="{5C91185E-7518-41CC-B232-069F19E90E56}"/>
              </a:ext>
            </a:extLst>
          </p:cNvPr>
          <p:cNvSpPr txBox="1"/>
          <p:nvPr/>
        </p:nvSpPr>
        <p:spPr>
          <a:xfrm>
            <a:off x="233038" y="5006423"/>
            <a:ext cx="11663687" cy="646331"/>
          </a:xfrm>
          <a:prstGeom prst="rect">
            <a:avLst/>
          </a:prstGeom>
          <a:noFill/>
        </p:spPr>
        <p:txBody>
          <a:bodyPr wrap="square" rtlCol="0">
            <a:spAutoFit/>
          </a:bodyPr>
          <a:lstStyle/>
          <a:p>
            <a:pPr algn="ctr"/>
            <a:r>
              <a:rPr lang="en-US" sz="2400" dirty="0">
                <a:solidFill>
                  <a:schemeClr val="accent3"/>
                </a:solidFill>
              </a:rPr>
              <a:t>The first Rotary Club was organized in 1905, by Chicago Attorney Paul Harris.</a:t>
            </a:r>
          </a:p>
          <a:p>
            <a:pPr algn="ctr"/>
            <a:endParaRPr lang="en-US" sz="1200" dirty="0">
              <a:solidFill>
                <a:schemeClr val="accent3"/>
              </a:solidFill>
            </a:endParaRPr>
          </a:p>
        </p:txBody>
      </p:sp>
      <p:pic>
        <p:nvPicPr>
          <p:cNvPr id="16" name="Picture 15">
            <a:extLst>
              <a:ext uri="{FF2B5EF4-FFF2-40B4-BE49-F238E27FC236}">
                <a16:creationId xmlns:a16="http://schemas.microsoft.com/office/drawing/2014/main" id="{8735A8F7-4BE1-4DB0-BFE3-A0E8E82C79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5476" y="938069"/>
            <a:ext cx="5707359" cy="3804906"/>
          </a:xfrm>
          <a:prstGeom prst="rect">
            <a:avLst/>
          </a:prstGeom>
        </p:spPr>
      </p:pic>
      <p:sp>
        <p:nvSpPr>
          <p:cNvPr id="22" name="TextBox 21">
            <a:extLst>
              <a:ext uri="{FF2B5EF4-FFF2-40B4-BE49-F238E27FC236}">
                <a16:creationId xmlns:a16="http://schemas.microsoft.com/office/drawing/2014/main" id="{F635BC3E-7F57-4372-8C84-52CD172B2BBE}"/>
              </a:ext>
            </a:extLst>
          </p:cNvPr>
          <p:cNvSpPr txBox="1"/>
          <p:nvPr/>
        </p:nvSpPr>
        <p:spPr>
          <a:xfrm>
            <a:off x="1350621" y="3464736"/>
            <a:ext cx="5797071" cy="646331"/>
          </a:xfrm>
          <a:prstGeom prst="rect">
            <a:avLst/>
          </a:prstGeom>
          <a:noFill/>
        </p:spPr>
        <p:txBody>
          <a:bodyPr wrap="square" rtlCol="0">
            <a:spAutoFit/>
          </a:bodyPr>
          <a:lstStyle/>
          <a:p>
            <a:pPr algn="ctr"/>
            <a:r>
              <a:rPr lang="en-US" dirty="0">
                <a:solidFill>
                  <a:schemeClr val="accent3"/>
                </a:solidFill>
              </a:rPr>
              <a:t>From left: Gustavus Loehr, Silvester Schiele, Hiram Shorey and Paul Harris.</a:t>
            </a:r>
          </a:p>
        </p:txBody>
      </p:sp>
      <p:pic>
        <p:nvPicPr>
          <p:cNvPr id="5" name="Picture 4" descr="Logo&#10;&#10;Description automatically generated">
            <a:extLst>
              <a:ext uri="{FF2B5EF4-FFF2-40B4-BE49-F238E27FC236}">
                <a16:creationId xmlns:a16="http://schemas.microsoft.com/office/drawing/2014/main" id="{E2E820DE-6F13-484E-9683-2449F13FE4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3038" y="5757896"/>
            <a:ext cx="1991326" cy="724119"/>
          </a:xfrm>
          <a:prstGeom prst="rect">
            <a:avLst/>
          </a:prstGeom>
        </p:spPr>
      </p:pic>
      <p:sp>
        <p:nvSpPr>
          <p:cNvPr id="3" name="TextBox 2">
            <a:extLst>
              <a:ext uri="{FF2B5EF4-FFF2-40B4-BE49-F238E27FC236}">
                <a16:creationId xmlns:a16="http://schemas.microsoft.com/office/drawing/2014/main" id="{EA5F5B4C-664C-4226-89F4-13CBE7E0DAC5}"/>
              </a:ext>
            </a:extLst>
          </p:cNvPr>
          <p:cNvSpPr txBox="1"/>
          <p:nvPr/>
        </p:nvSpPr>
        <p:spPr>
          <a:xfrm>
            <a:off x="9151850" y="3503037"/>
            <a:ext cx="1807780" cy="369332"/>
          </a:xfrm>
          <a:prstGeom prst="rect">
            <a:avLst/>
          </a:prstGeom>
          <a:noFill/>
        </p:spPr>
        <p:txBody>
          <a:bodyPr wrap="square" rtlCol="0">
            <a:spAutoFit/>
          </a:bodyPr>
          <a:lstStyle/>
          <a:p>
            <a:pPr algn="ctr"/>
            <a:r>
              <a:rPr lang="en-US" b="1" dirty="0">
                <a:solidFill>
                  <a:schemeClr val="bg1"/>
                </a:solidFill>
              </a:rPr>
              <a:t>Paul Harris</a:t>
            </a:r>
          </a:p>
        </p:txBody>
      </p:sp>
      <p:sp>
        <p:nvSpPr>
          <p:cNvPr id="8" name="TextBox 7">
            <a:extLst>
              <a:ext uri="{FF2B5EF4-FFF2-40B4-BE49-F238E27FC236}">
                <a16:creationId xmlns:a16="http://schemas.microsoft.com/office/drawing/2014/main" id="{380B7E6F-EFB5-4024-8D45-C5816FC0055C}"/>
              </a:ext>
            </a:extLst>
          </p:cNvPr>
          <p:cNvSpPr txBox="1"/>
          <p:nvPr/>
        </p:nvSpPr>
        <p:spPr>
          <a:xfrm>
            <a:off x="3010488" y="273824"/>
            <a:ext cx="7103839" cy="707886"/>
          </a:xfrm>
          <a:prstGeom prst="rect">
            <a:avLst/>
          </a:prstGeom>
          <a:noFill/>
        </p:spPr>
        <p:txBody>
          <a:bodyPr wrap="square" rtlCol="0">
            <a:spAutoFit/>
          </a:bodyPr>
          <a:lstStyle/>
          <a:p>
            <a:pPr lvl="0" algn="ctr"/>
            <a:r>
              <a:rPr lang="en-US" sz="4000" b="1" dirty="0">
                <a:solidFill>
                  <a:srgbClr val="FFFFFF"/>
                </a:solidFill>
              </a:rPr>
              <a:t>Who We Are</a:t>
            </a:r>
          </a:p>
        </p:txBody>
      </p:sp>
    </p:spTree>
    <p:extLst>
      <p:ext uri="{BB962C8B-B14F-4D97-AF65-F5344CB8AC3E}">
        <p14:creationId xmlns:p14="http://schemas.microsoft.com/office/powerpoint/2010/main" val="420892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BD2B1F1-E3D2-4A35-A16E-95A74E688438}"/>
              </a:ext>
            </a:extLst>
          </p:cNvPr>
          <p:cNvSpPr txBox="1"/>
          <p:nvPr/>
        </p:nvSpPr>
        <p:spPr>
          <a:xfrm>
            <a:off x="742950" y="389738"/>
            <a:ext cx="11049000" cy="1323439"/>
          </a:xfrm>
          <a:prstGeom prst="rect">
            <a:avLst/>
          </a:prstGeom>
          <a:noFill/>
        </p:spPr>
        <p:txBody>
          <a:bodyPr wrap="square" rtlCol="0">
            <a:spAutoFit/>
          </a:bodyPr>
          <a:lstStyle/>
          <a:p>
            <a:r>
              <a:rPr lang="en-US" sz="4000" b="1" dirty="0">
                <a:solidFill>
                  <a:schemeClr val="bg1"/>
                </a:solidFill>
              </a:rPr>
              <a:t>Who We Are</a:t>
            </a:r>
          </a:p>
          <a:p>
            <a:r>
              <a:rPr lang="en-US" sz="4000" dirty="0">
                <a:solidFill>
                  <a:schemeClr val="bg1"/>
                </a:solidFill>
              </a:rPr>
              <a:t>Rotary’s Core Values &amp; THE FOUR-WAY TEST</a:t>
            </a:r>
          </a:p>
        </p:txBody>
      </p:sp>
      <p:pic>
        <p:nvPicPr>
          <p:cNvPr id="2" name="Picture 1" descr="Logo&#10;&#10;Description automatically generated">
            <a:extLst>
              <a:ext uri="{FF2B5EF4-FFF2-40B4-BE49-F238E27FC236}">
                <a16:creationId xmlns:a16="http://schemas.microsoft.com/office/drawing/2014/main" id="{00ECC5E6-DEC9-6F60-82CD-B3414E97ED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601" y="5689050"/>
            <a:ext cx="1946687" cy="707886"/>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515" y="1850475"/>
            <a:ext cx="44577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1535" y="1850475"/>
            <a:ext cx="3676140" cy="4719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6633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0B7E6F-EFB5-4024-8D45-C5816FC0055C}"/>
              </a:ext>
            </a:extLst>
          </p:cNvPr>
          <p:cNvSpPr txBox="1"/>
          <p:nvPr/>
        </p:nvSpPr>
        <p:spPr>
          <a:xfrm>
            <a:off x="3010488" y="273824"/>
            <a:ext cx="7103839" cy="584775"/>
          </a:xfrm>
          <a:prstGeom prst="rect">
            <a:avLst/>
          </a:prstGeom>
          <a:noFill/>
        </p:spPr>
        <p:txBody>
          <a:bodyPr wrap="square" rtlCol="0">
            <a:spAutoFit/>
          </a:bodyPr>
          <a:lstStyle/>
          <a:p>
            <a:pPr algn="ctr"/>
            <a:r>
              <a:rPr lang="en-US" sz="3200" dirty="0">
                <a:solidFill>
                  <a:schemeClr val="accent3"/>
                </a:solidFill>
              </a:rPr>
              <a:t>What We Do! </a:t>
            </a:r>
            <a:endParaRPr lang="en-US" sz="3200" b="1" dirty="0">
              <a:solidFill>
                <a:srgbClr val="FFBE10"/>
              </a:solidFill>
            </a:endParaRPr>
          </a:p>
        </p:txBody>
      </p:sp>
      <p:pic>
        <p:nvPicPr>
          <p:cNvPr id="15" name="Picture 14">
            <a:extLst>
              <a:ext uri="{FF2B5EF4-FFF2-40B4-BE49-F238E27FC236}">
                <a16:creationId xmlns:a16="http://schemas.microsoft.com/office/drawing/2014/main" id="{01A8B32F-0E9E-4289-98F9-D1628AA498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7123" y="3555550"/>
            <a:ext cx="3598304" cy="2667000"/>
          </a:xfrm>
          <a:prstGeom prst="rect">
            <a:avLst/>
          </a:prstGeom>
        </p:spPr>
      </p:pic>
      <p:pic>
        <p:nvPicPr>
          <p:cNvPr id="6" name="Picture 5">
            <a:extLst>
              <a:ext uri="{FF2B5EF4-FFF2-40B4-BE49-F238E27FC236}">
                <a16:creationId xmlns:a16="http://schemas.microsoft.com/office/drawing/2014/main" id="{34DEDB76-44E2-44FE-89E3-8ACF9B3D48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638" y="3555550"/>
            <a:ext cx="4514966" cy="2667000"/>
          </a:xfrm>
          <a:prstGeom prst="rect">
            <a:avLst/>
          </a:prstGeom>
        </p:spPr>
      </p:pic>
      <p:pic>
        <p:nvPicPr>
          <p:cNvPr id="8" name="Picture 7">
            <a:extLst>
              <a:ext uri="{FF2B5EF4-FFF2-40B4-BE49-F238E27FC236}">
                <a16:creationId xmlns:a16="http://schemas.microsoft.com/office/drawing/2014/main" id="{39F94C20-931B-4F17-BF9E-4978C5267C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638" y="1152850"/>
            <a:ext cx="4514966" cy="2402700"/>
          </a:xfrm>
          <a:prstGeom prst="rect">
            <a:avLst/>
          </a:prstGeom>
        </p:spPr>
      </p:pic>
      <p:pic>
        <p:nvPicPr>
          <p:cNvPr id="10" name="Picture 9">
            <a:extLst>
              <a:ext uri="{FF2B5EF4-FFF2-40B4-BE49-F238E27FC236}">
                <a16:creationId xmlns:a16="http://schemas.microsoft.com/office/drawing/2014/main" id="{0B62721F-1F89-4A14-ACD1-8903FF9F4A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6233" y="3555550"/>
            <a:ext cx="3598304" cy="2667000"/>
          </a:xfrm>
          <a:prstGeom prst="rect">
            <a:avLst/>
          </a:prstGeom>
        </p:spPr>
      </p:pic>
      <p:pic>
        <p:nvPicPr>
          <p:cNvPr id="5" name="Picture 4" descr="A picture containing text, person&#10;&#10;Description automatically generated">
            <a:extLst>
              <a:ext uri="{FF2B5EF4-FFF2-40B4-BE49-F238E27FC236}">
                <a16:creationId xmlns:a16="http://schemas.microsoft.com/office/drawing/2014/main" id="{AD3806AA-D119-4C8A-81F4-D724BE22BD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75428" y="1152850"/>
            <a:ext cx="3509110" cy="2411545"/>
          </a:xfrm>
          <a:prstGeom prst="rect">
            <a:avLst/>
          </a:prstGeom>
        </p:spPr>
      </p:pic>
      <p:pic>
        <p:nvPicPr>
          <p:cNvPr id="205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45604" y="1162985"/>
            <a:ext cx="3310549" cy="2412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7920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person, child, little, young&#10;&#10;Description automatically generated">
            <a:extLst>
              <a:ext uri="{FF2B5EF4-FFF2-40B4-BE49-F238E27FC236}">
                <a16:creationId xmlns:a16="http://schemas.microsoft.com/office/drawing/2014/main" id="{32815CAB-6FE9-46B5-882D-C24881B4A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1087" y="890643"/>
            <a:ext cx="5061850" cy="2902162"/>
          </a:xfrm>
          <a:prstGeom prst="rect">
            <a:avLst/>
          </a:prstGeom>
        </p:spPr>
      </p:pic>
      <p:pic>
        <p:nvPicPr>
          <p:cNvPr id="10" name="Picture 9" descr="A picture containing text, outdoor, person&#10;&#10;Description automatically generated">
            <a:extLst>
              <a:ext uri="{FF2B5EF4-FFF2-40B4-BE49-F238E27FC236}">
                <a16:creationId xmlns:a16="http://schemas.microsoft.com/office/drawing/2014/main" id="{5D9BE42F-6610-4996-AB05-107F4926B6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5920" y="890644"/>
            <a:ext cx="4105167" cy="2902162"/>
          </a:xfrm>
          <a:prstGeom prst="rect">
            <a:avLst/>
          </a:prstGeom>
        </p:spPr>
      </p:pic>
      <p:pic>
        <p:nvPicPr>
          <p:cNvPr id="13" name="Picture 12" descr="Medium shot of kids looking at a paper&#10;&#10;Description automatically generated with medium confidence">
            <a:extLst>
              <a:ext uri="{FF2B5EF4-FFF2-40B4-BE49-F238E27FC236}">
                <a16:creationId xmlns:a16="http://schemas.microsoft.com/office/drawing/2014/main" id="{A579BD0B-CC00-4A75-83B6-7D705A83CB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0772" y="3792805"/>
            <a:ext cx="3914775" cy="2609850"/>
          </a:xfrm>
          <a:prstGeom prst="rect">
            <a:avLst/>
          </a:prstGeom>
        </p:spPr>
      </p:pic>
      <p:pic>
        <p:nvPicPr>
          <p:cNvPr id="15" name="Picture 14" descr="A group of women smiling&#10;&#10;Description automatically generated with medium confidence">
            <a:extLst>
              <a:ext uri="{FF2B5EF4-FFF2-40B4-BE49-F238E27FC236}">
                <a16:creationId xmlns:a16="http://schemas.microsoft.com/office/drawing/2014/main" id="{71308DB2-709D-42CD-A709-32078C9326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7211" y="3792805"/>
            <a:ext cx="3823561" cy="2596122"/>
          </a:xfrm>
          <a:prstGeom prst="rect">
            <a:avLst/>
          </a:prstGeom>
        </p:spPr>
      </p:pic>
      <p:pic>
        <p:nvPicPr>
          <p:cNvPr id="2" name="Picture 1" descr="Logo&#10;&#10;Description automatically generated">
            <a:extLst>
              <a:ext uri="{FF2B5EF4-FFF2-40B4-BE49-F238E27FC236}">
                <a16:creationId xmlns:a16="http://schemas.microsoft.com/office/drawing/2014/main" id="{88731BE9-4B38-CFD7-FC60-F1BD9751E0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878" y="5531888"/>
            <a:ext cx="1946687" cy="707886"/>
          </a:xfrm>
          <a:prstGeom prst="rect">
            <a:avLst/>
          </a:prstGeom>
        </p:spPr>
      </p:pic>
      <p:sp>
        <p:nvSpPr>
          <p:cNvPr id="8" name="TextBox 7">
            <a:extLst>
              <a:ext uri="{FF2B5EF4-FFF2-40B4-BE49-F238E27FC236}">
                <a16:creationId xmlns:a16="http://schemas.microsoft.com/office/drawing/2014/main" id="{CBD2B1F1-E3D2-4A35-A16E-95A74E688438}"/>
              </a:ext>
            </a:extLst>
          </p:cNvPr>
          <p:cNvSpPr txBox="1"/>
          <p:nvPr/>
        </p:nvSpPr>
        <p:spPr>
          <a:xfrm>
            <a:off x="1868112" y="35795"/>
            <a:ext cx="9111357" cy="707886"/>
          </a:xfrm>
          <a:prstGeom prst="rect">
            <a:avLst/>
          </a:prstGeom>
          <a:noFill/>
        </p:spPr>
        <p:txBody>
          <a:bodyPr wrap="square" rtlCol="0">
            <a:spAutoFit/>
          </a:bodyPr>
          <a:lstStyle/>
          <a:p>
            <a:pPr algn="ctr"/>
            <a:r>
              <a:rPr lang="en-US" sz="4000" dirty="0">
                <a:solidFill>
                  <a:schemeClr val="bg1"/>
                </a:solidFill>
              </a:rPr>
              <a:t>The Rotary Foundation</a:t>
            </a:r>
          </a:p>
        </p:txBody>
      </p:sp>
    </p:spTree>
    <p:extLst>
      <p:ext uri="{BB962C8B-B14F-4D97-AF65-F5344CB8AC3E}">
        <p14:creationId xmlns:p14="http://schemas.microsoft.com/office/powerpoint/2010/main" val="1551196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6E2ADF1-DC38-48D1-92D1-F4742B4A6329}"/>
              </a:ext>
            </a:extLst>
          </p:cNvPr>
          <p:cNvSpPr txBox="1"/>
          <p:nvPr/>
        </p:nvSpPr>
        <p:spPr>
          <a:xfrm>
            <a:off x="3778110" y="172602"/>
            <a:ext cx="4529959" cy="707886"/>
          </a:xfrm>
          <a:prstGeom prst="rect">
            <a:avLst/>
          </a:prstGeom>
          <a:noFill/>
        </p:spPr>
        <p:txBody>
          <a:bodyPr wrap="square" rtlCol="0">
            <a:spAutoFit/>
          </a:bodyPr>
          <a:lstStyle/>
          <a:p>
            <a:pPr algn="ctr"/>
            <a:r>
              <a:rPr lang="en-US" sz="4000" dirty="0">
                <a:solidFill>
                  <a:schemeClr val="accent3"/>
                </a:solidFill>
              </a:rPr>
              <a:t>Our Causes</a:t>
            </a:r>
          </a:p>
        </p:txBody>
      </p:sp>
      <p:sp>
        <p:nvSpPr>
          <p:cNvPr id="9" name="TextBox 8">
            <a:extLst>
              <a:ext uri="{FF2B5EF4-FFF2-40B4-BE49-F238E27FC236}">
                <a16:creationId xmlns:a16="http://schemas.microsoft.com/office/drawing/2014/main" id="{B4220264-A5BD-4D0A-9CF4-C3F7319499D4}"/>
              </a:ext>
            </a:extLst>
          </p:cNvPr>
          <p:cNvSpPr txBox="1"/>
          <p:nvPr/>
        </p:nvSpPr>
        <p:spPr>
          <a:xfrm>
            <a:off x="8096797" y="5661745"/>
            <a:ext cx="4091894" cy="461665"/>
          </a:xfrm>
          <a:prstGeom prst="rect">
            <a:avLst/>
          </a:prstGeom>
          <a:noFill/>
        </p:spPr>
        <p:txBody>
          <a:bodyPr wrap="square" rtlCol="0">
            <a:spAutoFit/>
          </a:bodyPr>
          <a:lstStyle/>
          <a:p>
            <a:pPr algn="ctr"/>
            <a:r>
              <a:rPr lang="en-US" sz="2400" dirty="0">
                <a:solidFill>
                  <a:schemeClr val="bg1"/>
                </a:solidFill>
              </a:rPr>
              <a:t>Protecting the Environment</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602" y="1073790"/>
            <a:ext cx="2238973" cy="1599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B6E2ADF1-DC38-48D1-92D1-F4742B4A6329}"/>
              </a:ext>
            </a:extLst>
          </p:cNvPr>
          <p:cNvSpPr txBox="1"/>
          <p:nvPr/>
        </p:nvSpPr>
        <p:spPr>
          <a:xfrm>
            <a:off x="283401" y="2680420"/>
            <a:ext cx="2548507" cy="461665"/>
          </a:xfrm>
          <a:prstGeom prst="rect">
            <a:avLst/>
          </a:prstGeom>
          <a:noFill/>
        </p:spPr>
        <p:txBody>
          <a:bodyPr wrap="square" rtlCol="0">
            <a:spAutoFit/>
          </a:bodyPr>
          <a:lstStyle/>
          <a:p>
            <a:pPr algn="ctr"/>
            <a:r>
              <a:rPr lang="en-US" sz="2400" dirty="0">
                <a:solidFill>
                  <a:schemeClr val="bg1"/>
                </a:solidFill>
              </a:rPr>
              <a:t>Promoting Peace</a:t>
            </a:r>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8740" y="1073791"/>
            <a:ext cx="2238974" cy="1599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B6E2ADF1-DC38-48D1-92D1-F4742B4A6329}"/>
              </a:ext>
            </a:extLst>
          </p:cNvPr>
          <p:cNvSpPr txBox="1"/>
          <p:nvPr/>
        </p:nvSpPr>
        <p:spPr>
          <a:xfrm>
            <a:off x="3443974" y="2680419"/>
            <a:ext cx="2548507" cy="461665"/>
          </a:xfrm>
          <a:prstGeom prst="rect">
            <a:avLst/>
          </a:prstGeom>
          <a:noFill/>
        </p:spPr>
        <p:txBody>
          <a:bodyPr wrap="square" rtlCol="0">
            <a:spAutoFit/>
          </a:bodyPr>
          <a:lstStyle/>
          <a:p>
            <a:pPr algn="ctr"/>
            <a:r>
              <a:rPr lang="en-US" sz="2400" dirty="0">
                <a:solidFill>
                  <a:schemeClr val="bg1"/>
                </a:solidFill>
              </a:rPr>
              <a:t>Fighting Disease </a:t>
            </a:r>
          </a:p>
        </p:txBody>
      </p:sp>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9367" y="1116254"/>
            <a:ext cx="2238971" cy="1599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B6E2ADF1-DC38-48D1-92D1-F4742B4A6329}"/>
              </a:ext>
            </a:extLst>
          </p:cNvPr>
          <p:cNvSpPr txBox="1"/>
          <p:nvPr/>
        </p:nvSpPr>
        <p:spPr>
          <a:xfrm>
            <a:off x="6324600" y="2747095"/>
            <a:ext cx="2548507" cy="1200329"/>
          </a:xfrm>
          <a:prstGeom prst="rect">
            <a:avLst/>
          </a:prstGeom>
          <a:noFill/>
        </p:spPr>
        <p:txBody>
          <a:bodyPr wrap="square" rtlCol="0">
            <a:spAutoFit/>
          </a:bodyPr>
          <a:lstStyle/>
          <a:p>
            <a:pPr algn="ctr"/>
            <a:r>
              <a:rPr lang="en-US" sz="2400" dirty="0">
                <a:solidFill>
                  <a:schemeClr val="bg1"/>
                </a:solidFill>
              </a:rPr>
              <a:t>Providing Clean Water, Sanitation &amp; Hygiene</a:t>
            </a:r>
          </a:p>
        </p:txBody>
      </p:sp>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81701" y="1098852"/>
            <a:ext cx="2203885" cy="1574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a:extLst>
              <a:ext uri="{FF2B5EF4-FFF2-40B4-BE49-F238E27FC236}">
                <a16:creationId xmlns:a16="http://schemas.microsoft.com/office/drawing/2014/main" id="{B6E2ADF1-DC38-48D1-92D1-F4742B4A6329}"/>
              </a:ext>
            </a:extLst>
          </p:cNvPr>
          <p:cNvSpPr txBox="1"/>
          <p:nvPr/>
        </p:nvSpPr>
        <p:spPr>
          <a:xfrm>
            <a:off x="9481701" y="2680420"/>
            <a:ext cx="2548507" cy="830997"/>
          </a:xfrm>
          <a:prstGeom prst="rect">
            <a:avLst/>
          </a:prstGeom>
          <a:noFill/>
        </p:spPr>
        <p:txBody>
          <a:bodyPr wrap="square" rtlCol="0">
            <a:spAutoFit/>
          </a:bodyPr>
          <a:lstStyle/>
          <a:p>
            <a:pPr algn="ctr"/>
            <a:r>
              <a:rPr lang="en-US" sz="2400" dirty="0">
                <a:solidFill>
                  <a:schemeClr val="bg1"/>
                </a:solidFill>
              </a:rPr>
              <a:t>Saving Mothers &amp; Children</a:t>
            </a:r>
          </a:p>
        </p:txBody>
      </p:sp>
      <p:pic>
        <p:nvPicPr>
          <p:cNvPr id="205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40951" y="4035262"/>
            <a:ext cx="2228055" cy="1591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B6E2ADF1-DC38-48D1-92D1-F4742B4A6329}"/>
              </a:ext>
            </a:extLst>
          </p:cNvPr>
          <p:cNvSpPr txBox="1"/>
          <p:nvPr/>
        </p:nvSpPr>
        <p:spPr>
          <a:xfrm>
            <a:off x="1316679" y="5769899"/>
            <a:ext cx="3276600" cy="461665"/>
          </a:xfrm>
          <a:prstGeom prst="rect">
            <a:avLst/>
          </a:prstGeom>
          <a:noFill/>
        </p:spPr>
        <p:txBody>
          <a:bodyPr wrap="square" rtlCol="0">
            <a:spAutoFit/>
          </a:bodyPr>
          <a:lstStyle/>
          <a:p>
            <a:r>
              <a:rPr lang="en-US" sz="2400" dirty="0">
                <a:solidFill>
                  <a:schemeClr val="bg1"/>
                </a:solidFill>
              </a:rPr>
              <a:t>Supporting Education</a:t>
            </a:r>
          </a:p>
        </p:txBody>
      </p:sp>
      <p:pic>
        <p:nvPicPr>
          <p:cNvPr id="205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69579" y="4011715"/>
            <a:ext cx="2310042" cy="1650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a:extLst>
              <a:ext uri="{FF2B5EF4-FFF2-40B4-BE49-F238E27FC236}">
                <a16:creationId xmlns:a16="http://schemas.microsoft.com/office/drawing/2014/main" id="{B6E2ADF1-DC38-48D1-92D1-F4742B4A6329}"/>
              </a:ext>
            </a:extLst>
          </p:cNvPr>
          <p:cNvSpPr txBox="1"/>
          <p:nvPr/>
        </p:nvSpPr>
        <p:spPr>
          <a:xfrm>
            <a:off x="5050346" y="5661744"/>
            <a:ext cx="2548507" cy="830997"/>
          </a:xfrm>
          <a:prstGeom prst="rect">
            <a:avLst/>
          </a:prstGeom>
          <a:noFill/>
        </p:spPr>
        <p:txBody>
          <a:bodyPr wrap="square" rtlCol="0">
            <a:spAutoFit/>
          </a:bodyPr>
          <a:lstStyle/>
          <a:p>
            <a:pPr algn="ctr"/>
            <a:r>
              <a:rPr lang="en-US" sz="2400" dirty="0">
                <a:solidFill>
                  <a:schemeClr val="bg1"/>
                </a:solidFill>
              </a:rPr>
              <a:t>Growing Local Economies</a:t>
            </a:r>
          </a:p>
        </p:txBody>
      </p:sp>
      <p:pic>
        <p:nvPicPr>
          <p:cNvPr id="2056"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87722" y="4005981"/>
            <a:ext cx="2310043" cy="1650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7406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9850" y="0"/>
            <a:ext cx="5980113" cy="3368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9083" y="3324224"/>
            <a:ext cx="578088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648450" cy="664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2434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7DD545C-8E4D-4805-8B7C-545D51293073}"/>
              </a:ext>
            </a:extLst>
          </p:cNvPr>
          <p:cNvSpPr txBox="1"/>
          <p:nvPr/>
        </p:nvSpPr>
        <p:spPr>
          <a:xfrm>
            <a:off x="2865509" y="112704"/>
            <a:ext cx="7892693" cy="1323439"/>
          </a:xfrm>
          <a:prstGeom prst="rect">
            <a:avLst/>
          </a:prstGeom>
          <a:noFill/>
        </p:spPr>
        <p:txBody>
          <a:bodyPr wrap="square" rtlCol="0">
            <a:spAutoFit/>
          </a:bodyPr>
          <a:lstStyle/>
          <a:p>
            <a:pPr algn="ctr"/>
            <a:r>
              <a:rPr lang="en-US" sz="4000" dirty="0">
                <a:solidFill>
                  <a:schemeClr val="bg1"/>
                </a:solidFill>
              </a:rPr>
              <a:t>Rotary International District 7690</a:t>
            </a:r>
          </a:p>
          <a:p>
            <a:pPr algn="ctr"/>
            <a:r>
              <a:rPr lang="en-US" sz="4000" dirty="0">
                <a:solidFill>
                  <a:schemeClr val="bg1"/>
                </a:solidFill>
              </a:rPr>
              <a:t>Rotary Club of Western Forsyth</a:t>
            </a:r>
          </a:p>
        </p:txBody>
      </p:sp>
      <p:sp>
        <p:nvSpPr>
          <p:cNvPr id="9" name="TextBox 8">
            <a:extLst>
              <a:ext uri="{FF2B5EF4-FFF2-40B4-BE49-F238E27FC236}">
                <a16:creationId xmlns:a16="http://schemas.microsoft.com/office/drawing/2014/main" id="{53980EC5-F675-4B40-A283-A9F03015F855}"/>
              </a:ext>
            </a:extLst>
          </p:cNvPr>
          <p:cNvSpPr txBox="1"/>
          <p:nvPr/>
        </p:nvSpPr>
        <p:spPr>
          <a:xfrm>
            <a:off x="3685292" y="1738886"/>
            <a:ext cx="6253126" cy="1661993"/>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Founded July 9, 2008</a:t>
            </a:r>
          </a:p>
          <a:p>
            <a:endParaRPr lang="en-US" sz="1000" dirty="0">
              <a:solidFill>
                <a:schemeClr val="bg1"/>
              </a:solidFill>
            </a:endParaRPr>
          </a:p>
          <a:p>
            <a:pPr marL="342900" indent="-342900">
              <a:buFont typeface="Arial" panose="020B0604020202020204" pitchFamily="34" charset="0"/>
              <a:buChar char="•"/>
            </a:pPr>
            <a:r>
              <a:rPr lang="en-US" sz="2400" dirty="0">
                <a:solidFill>
                  <a:schemeClr val="bg1"/>
                </a:solidFill>
              </a:rPr>
              <a:t>Service is our Core Value</a:t>
            </a:r>
          </a:p>
          <a:p>
            <a:endParaRPr lang="en-US" sz="1000" dirty="0">
              <a:solidFill>
                <a:schemeClr val="bg1"/>
              </a:solidFill>
            </a:endParaRPr>
          </a:p>
          <a:p>
            <a:pPr marL="342900" indent="-342900">
              <a:buFont typeface="Arial" panose="020B0604020202020204" pitchFamily="34" charset="0"/>
              <a:buChar char="•"/>
            </a:pPr>
            <a:r>
              <a:rPr lang="en-US" sz="2400" dirty="0">
                <a:solidFill>
                  <a:schemeClr val="bg1"/>
                </a:solidFill>
              </a:rPr>
              <a:t>Local and Global Projects</a:t>
            </a:r>
          </a:p>
          <a:p>
            <a:endParaRPr lang="en-US" sz="1000" dirty="0">
              <a:solidFill>
                <a:schemeClr val="bg1"/>
              </a:solidFill>
            </a:endParaRPr>
          </a:p>
        </p:txBody>
      </p:sp>
      <p:sp>
        <p:nvSpPr>
          <p:cNvPr id="7" name="TextBox 6">
            <a:extLst>
              <a:ext uri="{FF2B5EF4-FFF2-40B4-BE49-F238E27FC236}">
                <a16:creationId xmlns:a16="http://schemas.microsoft.com/office/drawing/2014/main" id="{40C35FA2-5530-49C9-8D00-506E42EFED5E}"/>
              </a:ext>
            </a:extLst>
          </p:cNvPr>
          <p:cNvSpPr txBox="1"/>
          <p:nvPr/>
        </p:nvSpPr>
        <p:spPr>
          <a:xfrm>
            <a:off x="-26606" y="3077714"/>
            <a:ext cx="3197163" cy="646331"/>
          </a:xfrm>
          <a:prstGeom prst="rect">
            <a:avLst/>
          </a:prstGeom>
          <a:noFill/>
        </p:spPr>
        <p:txBody>
          <a:bodyPr wrap="square" rtlCol="0">
            <a:spAutoFit/>
          </a:bodyPr>
          <a:lstStyle/>
          <a:p>
            <a:pPr algn="ctr"/>
            <a:r>
              <a:rPr lang="en-US" dirty="0">
                <a:solidFill>
                  <a:schemeClr val="bg1"/>
                </a:solidFill>
              </a:rPr>
              <a:t>2024-25 District Governor</a:t>
            </a:r>
          </a:p>
          <a:p>
            <a:pPr algn="ctr"/>
            <a:r>
              <a:rPr lang="en-US" dirty="0">
                <a:solidFill>
                  <a:schemeClr val="bg1"/>
                </a:solidFill>
              </a:rPr>
              <a:t>Ron Pierce</a:t>
            </a:r>
          </a:p>
        </p:txBody>
      </p:sp>
      <p:pic>
        <p:nvPicPr>
          <p:cNvPr id="1028" name="Picture 4" descr="Our District - Rotary District 7690">
            <a:extLst>
              <a:ext uri="{FF2B5EF4-FFF2-40B4-BE49-F238E27FC236}">
                <a16:creationId xmlns:a16="http://schemas.microsoft.com/office/drawing/2014/main" id="{70FC8E6A-F875-A890-A85E-6723EBAC7B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437683"/>
            <a:ext cx="4192374" cy="139526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0C35FA2-5530-49C9-8D00-506E42EFED5E}"/>
              </a:ext>
            </a:extLst>
          </p:cNvPr>
          <p:cNvSpPr txBox="1"/>
          <p:nvPr/>
        </p:nvSpPr>
        <p:spPr>
          <a:xfrm>
            <a:off x="9020237" y="5832947"/>
            <a:ext cx="3197163" cy="646331"/>
          </a:xfrm>
          <a:prstGeom prst="rect">
            <a:avLst/>
          </a:prstGeom>
          <a:noFill/>
        </p:spPr>
        <p:txBody>
          <a:bodyPr wrap="square" rtlCol="0">
            <a:spAutoFit/>
          </a:bodyPr>
          <a:lstStyle/>
          <a:p>
            <a:pPr algn="ctr"/>
            <a:r>
              <a:rPr lang="en-US" dirty="0">
                <a:solidFill>
                  <a:schemeClr val="bg1"/>
                </a:solidFill>
              </a:rPr>
              <a:t>2024-25 Club President</a:t>
            </a:r>
          </a:p>
          <a:p>
            <a:pPr algn="ctr"/>
            <a:r>
              <a:rPr lang="en-US" dirty="0">
                <a:solidFill>
                  <a:schemeClr val="bg1"/>
                </a:solidFill>
              </a:rPr>
              <a:t>Andrea </a:t>
            </a:r>
            <a:r>
              <a:rPr lang="en-US" dirty="0" err="1">
                <a:solidFill>
                  <a:schemeClr val="bg1"/>
                </a:solidFill>
              </a:rPr>
              <a:t>Misel</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4325" y="3910980"/>
            <a:ext cx="3922925" cy="2737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140" y="424111"/>
            <a:ext cx="1776223" cy="2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9922332" y="3910980"/>
            <a:ext cx="1392969" cy="1844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0449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078B5D9-BEDA-4BD5-AA30-2055EBE37EC8}"/>
              </a:ext>
            </a:extLst>
          </p:cNvPr>
          <p:cNvSpPr txBox="1"/>
          <p:nvPr/>
        </p:nvSpPr>
        <p:spPr>
          <a:xfrm>
            <a:off x="1727378" y="146499"/>
            <a:ext cx="8945205" cy="707886"/>
          </a:xfrm>
          <a:prstGeom prst="rect">
            <a:avLst/>
          </a:prstGeom>
          <a:noFill/>
        </p:spPr>
        <p:txBody>
          <a:bodyPr wrap="square" rtlCol="0">
            <a:spAutoFit/>
          </a:bodyPr>
          <a:lstStyle/>
          <a:p>
            <a:pPr algn="ctr"/>
            <a:r>
              <a:rPr lang="en-US" sz="4000" dirty="0">
                <a:solidFill>
                  <a:schemeClr val="bg1"/>
                </a:solidFill>
              </a:rPr>
              <a:t>The Rotary Club of Western Forsyth</a:t>
            </a:r>
          </a:p>
        </p:txBody>
      </p:sp>
      <p:sp>
        <p:nvSpPr>
          <p:cNvPr id="8" name="TextBox 7">
            <a:extLst>
              <a:ext uri="{FF2B5EF4-FFF2-40B4-BE49-F238E27FC236}">
                <a16:creationId xmlns:a16="http://schemas.microsoft.com/office/drawing/2014/main" id="{A121A94E-D53D-44B9-BD74-C210739AAC52}"/>
              </a:ext>
            </a:extLst>
          </p:cNvPr>
          <p:cNvSpPr txBox="1"/>
          <p:nvPr/>
        </p:nvSpPr>
        <p:spPr>
          <a:xfrm>
            <a:off x="171450" y="1041399"/>
            <a:ext cx="2781291" cy="3662541"/>
          </a:xfrm>
          <a:prstGeom prst="rect">
            <a:avLst/>
          </a:prstGeom>
          <a:noFill/>
        </p:spPr>
        <p:txBody>
          <a:bodyPr wrap="square" rtlCol="0">
            <a:spAutoFit/>
          </a:bodyPr>
          <a:lstStyle/>
          <a:p>
            <a:r>
              <a:rPr lang="en-US" sz="2400" u="sng" dirty="0">
                <a:solidFill>
                  <a:schemeClr val="bg1"/>
                </a:solidFill>
              </a:rPr>
              <a:t>Projects:</a:t>
            </a:r>
          </a:p>
          <a:p>
            <a:endParaRPr lang="en-US" sz="1000" dirty="0">
              <a:solidFill>
                <a:schemeClr val="bg1"/>
              </a:solidFill>
            </a:endParaRPr>
          </a:p>
          <a:p>
            <a:pPr marL="342900" indent="-342900">
              <a:buFont typeface="Arial" pitchFamily="34" charset="0"/>
              <a:buChar char="•"/>
            </a:pPr>
            <a:r>
              <a:rPr lang="en-US" dirty="0">
                <a:solidFill>
                  <a:schemeClr val="bg1"/>
                </a:solidFill>
              </a:rPr>
              <a:t>Spring </a:t>
            </a:r>
            <a:r>
              <a:rPr lang="en-US" dirty="0" err="1">
                <a:solidFill>
                  <a:schemeClr val="bg1"/>
                </a:solidFill>
              </a:rPr>
              <a:t>Eggstravaganza</a:t>
            </a:r>
            <a:endParaRPr lang="en-US" dirty="0">
              <a:solidFill>
                <a:schemeClr val="bg1"/>
              </a:solidFill>
            </a:endParaRPr>
          </a:p>
          <a:p>
            <a:pPr marL="342900" indent="-342900">
              <a:buFont typeface="Arial" pitchFamily="34" charset="0"/>
              <a:buChar char="•"/>
            </a:pPr>
            <a:endParaRPr lang="en-US" sz="1200" dirty="0">
              <a:solidFill>
                <a:schemeClr val="bg1"/>
              </a:solidFill>
            </a:endParaRPr>
          </a:p>
          <a:p>
            <a:pPr marL="342900" indent="-342900">
              <a:buFont typeface="Arial" pitchFamily="34" charset="0"/>
              <a:buChar char="•"/>
            </a:pPr>
            <a:r>
              <a:rPr lang="en-US" dirty="0">
                <a:solidFill>
                  <a:schemeClr val="bg1"/>
                </a:solidFill>
              </a:rPr>
              <a:t>BBQ Butts </a:t>
            </a:r>
          </a:p>
          <a:p>
            <a:pPr marL="342900" indent="-342900">
              <a:buFont typeface="Arial" pitchFamily="34" charset="0"/>
              <a:buChar char="•"/>
            </a:pPr>
            <a:r>
              <a:rPr lang="en-US" dirty="0">
                <a:solidFill>
                  <a:schemeClr val="bg1"/>
                </a:solidFill>
              </a:rPr>
              <a:t>Fundraiser</a:t>
            </a:r>
          </a:p>
          <a:p>
            <a:pPr marL="342900" indent="-342900">
              <a:buFont typeface="Arial" pitchFamily="34" charset="0"/>
              <a:buChar char="•"/>
            </a:pPr>
            <a:endParaRPr lang="en-US" sz="1200" dirty="0">
              <a:solidFill>
                <a:schemeClr val="bg1"/>
              </a:solidFill>
            </a:endParaRPr>
          </a:p>
          <a:p>
            <a:pPr marL="342900" indent="-342900">
              <a:buFont typeface="Arial" pitchFamily="34" charset="0"/>
              <a:buChar char="•"/>
            </a:pPr>
            <a:r>
              <a:rPr lang="en-US" dirty="0">
                <a:solidFill>
                  <a:schemeClr val="bg1"/>
                </a:solidFill>
              </a:rPr>
              <a:t>Comedy Roasts</a:t>
            </a:r>
          </a:p>
          <a:p>
            <a:pPr marL="342900" indent="-342900">
              <a:buFont typeface="Arial" pitchFamily="34" charset="0"/>
              <a:buChar char="•"/>
            </a:pPr>
            <a:endParaRPr lang="en-US" sz="1200" dirty="0">
              <a:solidFill>
                <a:schemeClr val="bg1"/>
              </a:solidFill>
            </a:endParaRPr>
          </a:p>
          <a:p>
            <a:pPr marL="342900" indent="-342900">
              <a:buFont typeface="Arial" pitchFamily="34" charset="0"/>
              <a:buChar char="•"/>
            </a:pPr>
            <a:r>
              <a:rPr lang="en-US" dirty="0">
                <a:solidFill>
                  <a:schemeClr val="bg1"/>
                </a:solidFill>
              </a:rPr>
              <a:t>Neighborhood’s Hands Thanksgiving &amp; Christmas Food Distribution</a:t>
            </a:r>
          </a:p>
        </p:txBody>
      </p:sp>
      <p:pic>
        <p:nvPicPr>
          <p:cNvPr id="615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2749694" y="3707302"/>
            <a:ext cx="4744392" cy="266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2725271" y="1417432"/>
            <a:ext cx="3248007" cy="2161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descr="Logo&#10;&#10;Description automatically generated">
            <a:extLst>
              <a:ext uri="{FF2B5EF4-FFF2-40B4-BE49-F238E27FC236}">
                <a16:creationId xmlns:a16="http://schemas.microsoft.com/office/drawing/2014/main" id="{02048DDB-97A2-7C12-307C-EA2C855F88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878" y="5531888"/>
            <a:ext cx="1946687" cy="707886"/>
          </a:xfrm>
          <a:prstGeom prst="rect">
            <a:avLst/>
          </a:prstGeom>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5774466" y="1417432"/>
            <a:ext cx="3543577" cy="206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9119231" y="1191209"/>
            <a:ext cx="3101711" cy="3101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3"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7483255" y="3926743"/>
            <a:ext cx="3786641" cy="2524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3205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263ACB1-6B97-4F72-AB77-776017A5EE1D}"/>
              </a:ext>
            </a:extLst>
          </p:cNvPr>
          <p:cNvSpPr txBox="1"/>
          <p:nvPr/>
        </p:nvSpPr>
        <p:spPr>
          <a:xfrm>
            <a:off x="660315" y="1765969"/>
            <a:ext cx="6559827" cy="323165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2"/>
                </a:solidFill>
              </a:rPr>
              <a:t>Friendship, Relationship Building</a:t>
            </a:r>
          </a:p>
          <a:p>
            <a:endParaRPr lang="en-US" sz="1000" dirty="0">
              <a:solidFill>
                <a:schemeClr val="bg2"/>
              </a:solidFill>
            </a:endParaRPr>
          </a:p>
          <a:p>
            <a:pPr marL="285750" indent="-285750">
              <a:buFont typeface="Arial" panose="020B0604020202020204" pitchFamily="34" charset="0"/>
              <a:buChar char="•"/>
            </a:pPr>
            <a:r>
              <a:rPr lang="en-US" sz="2400" dirty="0">
                <a:solidFill>
                  <a:schemeClr val="bg2"/>
                </a:solidFill>
              </a:rPr>
              <a:t>Service to our Community</a:t>
            </a:r>
          </a:p>
          <a:p>
            <a:endParaRPr lang="en-US" sz="1000" dirty="0">
              <a:solidFill>
                <a:schemeClr val="bg2"/>
              </a:solidFill>
            </a:endParaRPr>
          </a:p>
          <a:p>
            <a:pPr marL="285750" indent="-285750">
              <a:buFont typeface="Arial" panose="020B0604020202020204" pitchFamily="34" charset="0"/>
              <a:buChar char="•"/>
            </a:pPr>
            <a:r>
              <a:rPr lang="en-US" sz="2400" dirty="0">
                <a:solidFill>
                  <a:schemeClr val="bg2"/>
                </a:solidFill>
              </a:rPr>
              <a:t>Professional Networking</a:t>
            </a:r>
          </a:p>
          <a:p>
            <a:endParaRPr lang="en-US" sz="1000" dirty="0">
              <a:solidFill>
                <a:schemeClr val="bg2"/>
              </a:solidFill>
            </a:endParaRPr>
          </a:p>
          <a:p>
            <a:pPr marL="285750" indent="-285750">
              <a:buFont typeface="Arial" panose="020B0604020202020204" pitchFamily="34" charset="0"/>
              <a:buChar char="•"/>
            </a:pPr>
            <a:r>
              <a:rPr lang="en-US" sz="2400" dirty="0">
                <a:solidFill>
                  <a:schemeClr val="bg2"/>
                </a:solidFill>
              </a:rPr>
              <a:t>Leadership Development</a:t>
            </a:r>
          </a:p>
          <a:p>
            <a:endParaRPr lang="en-US" sz="1000" dirty="0">
              <a:solidFill>
                <a:schemeClr val="bg2"/>
              </a:solidFill>
            </a:endParaRPr>
          </a:p>
          <a:p>
            <a:pPr marL="285750" indent="-285750">
              <a:buFont typeface="Arial" panose="020B0604020202020204" pitchFamily="34" charset="0"/>
              <a:buChar char="•"/>
            </a:pPr>
            <a:r>
              <a:rPr lang="en-US" sz="2400" dirty="0">
                <a:solidFill>
                  <a:schemeClr val="bg2"/>
                </a:solidFill>
              </a:rPr>
              <a:t>Personal Growth</a:t>
            </a:r>
          </a:p>
          <a:p>
            <a:pPr marL="285750" indent="-285750">
              <a:buFont typeface="Arial" panose="020B0604020202020204" pitchFamily="34" charset="0"/>
              <a:buChar char="•"/>
            </a:pPr>
            <a:endParaRPr lang="en-US" sz="1000" dirty="0">
              <a:solidFill>
                <a:schemeClr val="bg2"/>
              </a:solidFill>
            </a:endParaRPr>
          </a:p>
          <a:p>
            <a:pPr marL="285750" indent="-285750">
              <a:buFont typeface="Arial" panose="020B0604020202020204" pitchFamily="34" charset="0"/>
              <a:buChar char="•"/>
            </a:pPr>
            <a:r>
              <a:rPr lang="en-US" sz="2400" dirty="0">
                <a:solidFill>
                  <a:schemeClr val="bg2"/>
                </a:solidFill>
              </a:rPr>
              <a:t>Be part of something larger than yourself</a:t>
            </a:r>
          </a:p>
          <a:p>
            <a:pPr algn="ctr"/>
            <a:endParaRPr lang="en-US" sz="1000" dirty="0">
              <a:solidFill>
                <a:schemeClr val="bg2"/>
              </a:solidFill>
            </a:endParaRPr>
          </a:p>
        </p:txBody>
      </p:sp>
      <p:sp>
        <p:nvSpPr>
          <p:cNvPr id="2" name="TextBox 1">
            <a:extLst>
              <a:ext uri="{FF2B5EF4-FFF2-40B4-BE49-F238E27FC236}">
                <a16:creationId xmlns:a16="http://schemas.microsoft.com/office/drawing/2014/main" id="{C91587B7-1CC2-4855-88E2-496531B3DF8A}"/>
              </a:ext>
            </a:extLst>
          </p:cNvPr>
          <p:cNvSpPr txBox="1"/>
          <p:nvPr/>
        </p:nvSpPr>
        <p:spPr>
          <a:xfrm>
            <a:off x="553515" y="5639822"/>
            <a:ext cx="11292931" cy="830997"/>
          </a:xfrm>
          <a:prstGeom prst="rect">
            <a:avLst/>
          </a:prstGeom>
          <a:noFill/>
        </p:spPr>
        <p:txBody>
          <a:bodyPr wrap="square" rtlCol="0">
            <a:spAutoFit/>
          </a:bodyPr>
          <a:lstStyle/>
          <a:p>
            <a:r>
              <a:rPr lang="en-US" sz="2400" dirty="0">
                <a:solidFill>
                  <a:schemeClr val="bg1"/>
                </a:solidFill>
              </a:rPr>
              <a:t>Just a few of the reasons millions of people joined Rotary during the past 119 years</a:t>
            </a:r>
          </a:p>
        </p:txBody>
      </p:sp>
      <p:sp>
        <p:nvSpPr>
          <p:cNvPr id="7" name="TextBox 6">
            <a:extLst>
              <a:ext uri="{FF2B5EF4-FFF2-40B4-BE49-F238E27FC236}">
                <a16:creationId xmlns:a16="http://schemas.microsoft.com/office/drawing/2014/main" id="{F428EF98-E2F7-4DE6-8CD2-802915CE7D2C}"/>
              </a:ext>
            </a:extLst>
          </p:cNvPr>
          <p:cNvSpPr txBox="1"/>
          <p:nvPr/>
        </p:nvSpPr>
        <p:spPr>
          <a:xfrm>
            <a:off x="1008242" y="546963"/>
            <a:ext cx="4827479" cy="769441"/>
          </a:xfrm>
          <a:prstGeom prst="rect">
            <a:avLst/>
          </a:prstGeom>
          <a:noFill/>
        </p:spPr>
        <p:txBody>
          <a:bodyPr wrap="square" rtlCol="0">
            <a:spAutoFit/>
          </a:bodyPr>
          <a:lstStyle/>
          <a:p>
            <a:r>
              <a:rPr lang="en-US" sz="4400" b="1" dirty="0">
                <a:solidFill>
                  <a:srgbClr val="FFBE10"/>
                </a:solidFill>
              </a:rPr>
              <a:t>Why Join Rotary</a:t>
            </a:r>
          </a:p>
        </p:txBody>
      </p:sp>
      <p:pic>
        <p:nvPicPr>
          <p:cNvPr id="5" name="Picture 4" descr="A picture containing text, person, posing&#10;&#10;Description automatically generated">
            <a:extLst>
              <a:ext uri="{FF2B5EF4-FFF2-40B4-BE49-F238E27FC236}">
                <a16:creationId xmlns:a16="http://schemas.microsoft.com/office/drawing/2014/main" id="{03969E42-561E-44D6-A444-8B33C61B4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3604" y="617857"/>
            <a:ext cx="5497297" cy="2065939"/>
          </a:xfrm>
          <a:prstGeom prst="rect">
            <a:avLst/>
          </a:prstGeom>
        </p:spPr>
      </p:pic>
      <p:pic>
        <p:nvPicPr>
          <p:cNvPr id="4" name="Picture 3" descr="A group of people posing for a photo&#10;&#10;Description automatically generated with medium confidence">
            <a:extLst>
              <a:ext uri="{FF2B5EF4-FFF2-40B4-BE49-F238E27FC236}">
                <a16:creationId xmlns:a16="http://schemas.microsoft.com/office/drawing/2014/main" id="{DB8BC1B7-4C39-4264-B70E-75DC2E8DB4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2977" y="2683796"/>
            <a:ext cx="4163469" cy="2725724"/>
          </a:xfrm>
          <a:prstGeom prst="rect">
            <a:avLst/>
          </a:prstGeom>
        </p:spPr>
      </p:pic>
    </p:spTree>
    <p:extLst>
      <p:ext uri="{BB962C8B-B14F-4D97-AF65-F5344CB8AC3E}">
        <p14:creationId xmlns:p14="http://schemas.microsoft.com/office/powerpoint/2010/main" val="4223854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CE4DFE-4D0A-443B-9202-D5E2A36D2951}"/>
              </a:ext>
            </a:extLst>
          </p:cNvPr>
          <p:cNvSpPr txBox="1"/>
          <p:nvPr/>
        </p:nvSpPr>
        <p:spPr>
          <a:xfrm>
            <a:off x="3372047" y="540088"/>
            <a:ext cx="5655865" cy="769441"/>
          </a:xfrm>
          <a:prstGeom prst="rect">
            <a:avLst/>
          </a:prstGeom>
          <a:noFill/>
        </p:spPr>
        <p:txBody>
          <a:bodyPr wrap="square" rtlCol="0">
            <a:spAutoFit/>
          </a:bodyPr>
          <a:lstStyle/>
          <a:p>
            <a:r>
              <a:rPr lang="en-US" sz="4400" b="1" dirty="0">
                <a:solidFill>
                  <a:srgbClr val="FFBE10"/>
                </a:solidFill>
              </a:rPr>
              <a:t>How To Join Rotary</a:t>
            </a:r>
          </a:p>
        </p:txBody>
      </p:sp>
      <p:pic>
        <p:nvPicPr>
          <p:cNvPr id="4" name="Picture 3" descr="A person speaking into a microphone&#10;&#10;Description automatically generated">
            <a:extLst>
              <a:ext uri="{FF2B5EF4-FFF2-40B4-BE49-F238E27FC236}">
                <a16:creationId xmlns:a16="http://schemas.microsoft.com/office/drawing/2014/main" id="{AB36D870-A71E-498A-ACD8-956D294D5FD4}"/>
              </a:ext>
            </a:extLst>
          </p:cNvPr>
          <p:cNvPicPr>
            <a:picLocks noChangeAspect="1"/>
          </p:cNvPicPr>
          <p:nvPr/>
        </p:nvPicPr>
        <p:blipFill rotWithShape="1">
          <a:blip r:embed="rId3">
            <a:extLst>
              <a:ext uri="{28A0092B-C50C-407E-A947-70E740481C1C}">
                <a14:useLocalDpi xmlns:a14="http://schemas.microsoft.com/office/drawing/2010/main" val="0"/>
              </a:ext>
            </a:extLst>
          </a:blip>
          <a:srcRect r="53433"/>
          <a:stretch/>
        </p:blipFill>
        <p:spPr>
          <a:xfrm>
            <a:off x="171594" y="1694251"/>
            <a:ext cx="2491678" cy="3442341"/>
          </a:xfrm>
          <a:prstGeom prst="rect">
            <a:avLst/>
          </a:prstGeom>
        </p:spPr>
      </p:pic>
      <p:sp>
        <p:nvSpPr>
          <p:cNvPr id="13" name="TextBox 12">
            <a:extLst>
              <a:ext uri="{FF2B5EF4-FFF2-40B4-BE49-F238E27FC236}">
                <a16:creationId xmlns:a16="http://schemas.microsoft.com/office/drawing/2014/main" id="{C0895BCF-2EFE-4B2F-9CD7-3A00335A6A46}"/>
              </a:ext>
            </a:extLst>
          </p:cNvPr>
          <p:cNvSpPr txBox="1"/>
          <p:nvPr/>
        </p:nvSpPr>
        <p:spPr>
          <a:xfrm>
            <a:off x="1497053" y="5438425"/>
            <a:ext cx="9405854" cy="830997"/>
          </a:xfrm>
          <a:prstGeom prst="rect">
            <a:avLst/>
          </a:prstGeom>
          <a:noFill/>
        </p:spPr>
        <p:txBody>
          <a:bodyPr wrap="square" rtlCol="0">
            <a:spAutoFit/>
          </a:bodyPr>
          <a:lstStyle/>
          <a:p>
            <a:pPr algn="ctr"/>
            <a:r>
              <a:rPr lang="en-US" sz="2400" dirty="0">
                <a:solidFill>
                  <a:schemeClr val="bg1"/>
                </a:solidFill>
              </a:rPr>
              <a:t>New members become quickly involved in club activities, events, and consider leadership positions.</a:t>
            </a:r>
          </a:p>
        </p:txBody>
      </p:sp>
      <p:pic>
        <p:nvPicPr>
          <p:cNvPr id="7" name="Picture 6">
            <a:extLst>
              <a:ext uri="{FF2B5EF4-FFF2-40B4-BE49-F238E27FC236}">
                <a16:creationId xmlns:a16="http://schemas.microsoft.com/office/drawing/2014/main" id="{F4DA0D44-F6E1-4C8F-BB1B-FF0C86638E6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863"/>
          <a:stretch/>
        </p:blipFill>
        <p:spPr>
          <a:xfrm>
            <a:off x="2663272" y="1694251"/>
            <a:ext cx="2421150" cy="3442341"/>
          </a:xfrm>
          <a:prstGeom prst="rect">
            <a:avLst/>
          </a:prstGeom>
        </p:spPr>
      </p:pic>
      <p:pic>
        <p:nvPicPr>
          <p:cNvPr id="6" name="Picture 5" descr="A person and person posing for a picture&#10;&#10;Description automatically generated with medium confidence">
            <a:extLst>
              <a:ext uri="{FF2B5EF4-FFF2-40B4-BE49-F238E27FC236}">
                <a16:creationId xmlns:a16="http://schemas.microsoft.com/office/drawing/2014/main" id="{CD40D76F-D3DB-43F4-8B3D-3F78AB85A561}"/>
              </a:ext>
            </a:extLst>
          </p:cNvPr>
          <p:cNvPicPr>
            <a:picLocks noChangeAspect="1"/>
          </p:cNvPicPr>
          <p:nvPr/>
        </p:nvPicPr>
        <p:blipFill rotWithShape="1">
          <a:blip r:embed="rId5">
            <a:extLst>
              <a:ext uri="{28A0092B-C50C-407E-A947-70E740481C1C}">
                <a14:useLocalDpi xmlns:a14="http://schemas.microsoft.com/office/drawing/2010/main" val="0"/>
              </a:ext>
            </a:extLst>
          </a:blip>
          <a:srcRect l="10745" r="38344" b="9741"/>
          <a:stretch/>
        </p:blipFill>
        <p:spPr>
          <a:xfrm>
            <a:off x="5055072" y="1694252"/>
            <a:ext cx="3249188" cy="3442340"/>
          </a:xfrm>
          <a:prstGeom prst="rect">
            <a:avLst/>
          </a:prstGeom>
        </p:spPr>
      </p:pic>
      <p:pic>
        <p:nvPicPr>
          <p:cNvPr id="11" name="Picture 10" descr="A group of people talking&#10;&#10;Description automatically generated with low confidence">
            <a:extLst>
              <a:ext uri="{FF2B5EF4-FFF2-40B4-BE49-F238E27FC236}">
                <a16:creationId xmlns:a16="http://schemas.microsoft.com/office/drawing/2014/main" id="{65374B65-D2C2-45EE-8B6B-B01A9AD827B8}"/>
              </a:ext>
            </a:extLst>
          </p:cNvPr>
          <p:cNvPicPr>
            <a:picLocks noChangeAspect="1"/>
          </p:cNvPicPr>
          <p:nvPr/>
        </p:nvPicPr>
        <p:blipFill rotWithShape="1">
          <a:blip r:embed="rId6">
            <a:extLst>
              <a:ext uri="{28A0092B-C50C-407E-A947-70E740481C1C}">
                <a14:useLocalDpi xmlns:a14="http://schemas.microsoft.com/office/drawing/2010/main" val="0"/>
              </a:ext>
            </a:extLst>
          </a:blip>
          <a:srcRect l="4654" r="50000" b="32703"/>
          <a:stretch/>
        </p:blipFill>
        <p:spPr>
          <a:xfrm>
            <a:off x="8304260" y="1694250"/>
            <a:ext cx="3835866" cy="3442339"/>
          </a:xfrm>
          <a:prstGeom prst="rect">
            <a:avLst/>
          </a:prstGeom>
        </p:spPr>
      </p:pic>
    </p:spTree>
    <p:extLst>
      <p:ext uri="{BB962C8B-B14F-4D97-AF65-F5344CB8AC3E}">
        <p14:creationId xmlns:p14="http://schemas.microsoft.com/office/powerpoint/2010/main" val="3452816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posing for the camera&#10;&#10;Description automatically generated">
            <a:extLst>
              <a:ext uri="{FF2B5EF4-FFF2-40B4-BE49-F238E27FC236}">
                <a16:creationId xmlns:a16="http://schemas.microsoft.com/office/drawing/2014/main" id="{A46A9847-961F-48D7-9FDD-C29783054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5926" y="738271"/>
            <a:ext cx="3864467" cy="3022921"/>
          </a:xfrm>
          <a:prstGeom prst="rect">
            <a:avLst/>
          </a:prstGeom>
          <a:ln w="76200">
            <a:solidFill>
              <a:schemeClr val="tx2"/>
            </a:solidFill>
          </a:ln>
        </p:spPr>
      </p:pic>
      <p:sp>
        <p:nvSpPr>
          <p:cNvPr id="17" name="TextBox 16">
            <a:extLst>
              <a:ext uri="{FF2B5EF4-FFF2-40B4-BE49-F238E27FC236}">
                <a16:creationId xmlns:a16="http://schemas.microsoft.com/office/drawing/2014/main" id="{D3801DCB-56FC-4BCB-BDE5-9A67F9B7E1BA}"/>
              </a:ext>
            </a:extLst>
          </p:cNvPr>
          <p:cNvSpPr txBox="1"/>
          <p:nvPr/>
        </p:nvSpPr>
        <p:spPr>
          <a:xfrm>
            <a:off x="528139" y="4062863"/>
            <a:ext cx="11343684" cy="1077218"/>
          </a:xfrm>
          <a:prstGeom prst="rect">
            <a:avLst/>
          </a:prstGeom>
          <a:noFill/>
        </p:spPr>
        <p:txBody>
          <a:bodyPr wrap="square" rtlCol="0">
            <a:spAutoFit/>
          </a:bodyPr>
          <a:lstStyle/>
          <a:p>
            <a:pPr algn="ctr"/>
            <a:r>
              <a:rPr lang="en-US" sz="3200" dirty="0">
                <a:solidFill>
                  <a:schemeClr val="bg1"/>
                </a:solidFill>
              </a:rPr>
              <a:t>“If you have the love of your fellow men in your heart, my friend, you are a potential Rotarian.”</a:t>
            </a:r>
          </a:p>
        </p:txBody>
      </p:sp>
      <p:pic>
        <p:nvPicPr>
          <p:cNvPr id="2" name="Picture 1" descr="Logo&#10;&#10;Description automatically generated">
            <a:extLst>
              <a:ext uri="{FF2B5EF4-FFF2-40B4-BE49-F238E27FC236}">
                <a16:creationId xmlns:a16="http://schemas.microsoft.com/office/drawing/2014/main" id="{D0BE5742-421A-2F66-43A9-21F9282D06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0679" y="5192385"/>
            <a:ext cx="3068909" cy="1115967"/>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47972" y="1071170"/>
            <a:ext cx="2814638" cy="2726531"/>
          </a:xfrm>
          <a:prstGeom prst="rect">
            <a:avLst/>
          </a:prstGeom>
          <a:noFill/>
          <a:ln w="57150">
            <a:solidFill>
              <a:schemeClr val="accent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512" y="940924"/>
            <a:ext cx="3847235" cy="2856777"/>
          </a:xfrm>
          <a:prstGeom prst="rect">
            <a:avLst/>
          </a:prstGeom>
          <a:noFill/>
          <a:ln w="5715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3191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p:cNvSpPr>
          <p:nvPr>
            <p:ph type="ctrTitle"/>
          </p:nvPr>
        </p:nvSpPr>
        <p:spPr>
          <a:xfrm>
            <a:off x="361154" y="4434983"/>
            <a:ext cx="11677650" cy="1425575"/>
          </a:xfrm>
        </p:spPr>
        <p:txBody>
          <a:bodyPr/>
          <a:lstStyle/>
          <a:p>
            <a:pPr eaLnBrk="1" hangingPunct="1"/>
            <a:r>
              <a:rPr lang="en-US" sz="3400" dirty="0"/>
              <a:t>Thanks for your interest in the Rotary Club of Western Forsyth!</a:t>
            </a:r>
            <a:br>
              <a:rPr lang="en-US" sz="4000" dirty="0"/>
            </a:br>
            <a:endParaRPr lang="en-US" sz="28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0"/>
            <a:ext cx="12399963" cy="3995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0DC88B-4DF7-DEBA-BE35-B57E07C8C79E}"/>
              </a:ext>
            </a:extLst>
          </p:cNvPr>
          <p:cNvSpPr txBox="1"/>
          <p:nvPr/>
        </p:nvSpPr>
        <p:spPr>
          <a:xfrm>
            <a:off x="1750749" y="2241311"/>
            <a:ext cx="8694421" cy="1200329"/>
          </a:xfrm>
          <a:prstGeom prst="rect">
            <a:avLst/>
          </a:prstGeom>
          <a:noFill/>
        </p:spPr>
        <p:txBody>
          <a:bodyPr wrap="square" rtlCol="0">
            <a:spAutoFit/>
          </a:bodyPr>
          <a:lstStyle/>
          <a:p>
            <a:pPr algn="ctr"/>
            <a:r>
              <a:rPr lang="en-US" sz="7200" dirty="0">
                <a:solidFill>
                  <a:schemeClr val="bg1"/>
                </a:solidFill>
              </a:rPr>
              <a:t>Questions ?</a:t>
            </a:r>
          </a:p>
        </p:txBody>
      </p:sp>
    </p:spTree>
    <p:extLst>
      <p:ext uri="{BB962C8B-B14F-4D97-AF65-F5344CB8AC3E}">
        <p14:creationId xmlns:p14="http://schemas.microsoft.com/office/powerpoint/2010/main" val="1375937344"/>
      </p:ext>
    </p:extLst>
  </p:cSld>
  <p:clrMapOvr>
    <a:masterClrMapping/>
  </p:clrMapOvr>
</p:sld>
</file>

<file path=ppt/theme/theme1.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Franklin Gothic Medium"/>
        <a:ea typeface=""/>
        <a:cs typeface="Arial"/>
      </a:majorFont>
      <a:minorFont>
        <a:latin typeface="Franklin Gothic Book"/>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Theme">
      <a:majorFont>
        <a:latin typeface="Franklin Gothic Medium"/>
        <a:ea typeface=""/>
        <a:cs typeface="Arial"/>
      </a:majorFont>
      <a:minorFont>
        <a:latin typeface="Franklin Gothic Book"/>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19606</TotalTime>
  <Words>1946</Words>
  <Application>Microsoft Office PowerPoint</Application>
  <PresentationFormat>Custom</PresentationFormat>
  <Paragraphs>270</Paragraphs>
  <Slides>17</Slides>
  <Notes>17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Calibri</vt:lpstr>
      <vt:lpstr>Franklin Gothic Book</vt:lpstr>
      <vt:lpstr>Franklin Gothic Medium</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your interest in the Rotary Club of Western Forsyth!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Discover Rotary</dc:title>
  <dc:creator>Sandra Olson</dc:creator>
  <cp:lastModifiedBy>Anant Venkataraman</cp:lastModifiedBy>
  <cp:revision>769</cp:revision>
  <cp:lastPrinted>2024-02-28T14:32:06Z</cp:lastPrinted>
  <dcterms:created xsi:type="dcterms:W3CDTF">2019-03-15T01:56:26Z</dcterms:created>
  <dcterms:modified xsi:type="dcterms:W3CDTF">2024-08-21T16:55:27Z</dcterms:modified>
</cp:coreProperties>
</file>